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Metadata/LabelInfo.xml" ContentType="application/vnd.ms-office.classificationlabel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2"/>
    <p:restoredTop sz="96327"/>
  </p:normalViewPr>
  <p:slideViewPr>
    <p:cSldViewPr snapToGrid="0" snapToObjects="1">
      <p:cViewPr varScale="1">
        <p:scale>
          <a:sx n="99" d="100"/>
          <a:sy n="99" d="100"/>
        </p:scale>
        <p:origin x="22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DDB19F-ED97-B148-9EF0-26AAB3BFF785}" type="datetimeFigureOut">
              <a:rPr lang="en-US" smtClean="0"/>
              <a:t>3/22/2024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D2C5E-E0EF-3741-B1FE-AF7492A7223D}" type="slidenum">
              <a:rPr lang="en-US" smtClean="0"/>
              <a:t>‹#›</a:t>
            </a:fld>
            <a:endParaRPr lang="en-US"/>
          </a:p>
        </p:txBody>
      </p:sp>
    </p:spTree>
    <p:extLst>
      <p:ext uri="{BB962C8B-B14F-4D97-AF65-F5344CB8AC3E}">
        <p14:creationId xmlns:p14="http://schemas.microsoft.com/office/powerpoint/2010/main" val="3055179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79305-50BF-6049-A936-DB491AE03F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C9A237-2B7E-3D43-92BE-162D1436EB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4DB833-BFDA-8B4E-9979-53FCD61CCFED}"/>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1121C0B8-9BBD-F34B-8EED-A054C1C79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D22CCD-C25C-8148-B529-32B2FFA4D385}"/>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383441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406C2-7665-2745-A447-6769815F0C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37281A-2186-634F-8E3F-90467EC882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CAAF9-3768-4C4D-B201-28E0CF0EF0D8}"/>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A2A9C918-9872-7E45-AB6E-30C7F280F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55321-0B1C-C045-9583-B3C598FEB78B}"/>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13081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9F60AB-248A-3547-A3BD-584959282A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1A84C2-0F52-4449-BB29-6BDBE555AC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21364D-2394-8B4D-98A8-FD09EA548A5E}"/>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D3BFDC9F-5FB4-5D48-B566-3D711B8097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A4DEB8-55A3-C245-84F7-D4110685F457}"/>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414246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Full page imag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88603" y="6460867"/>
            <a:ext cx="1473757" cy="241775"/>
          </a:xfrm>
          <a:prstGeom prst="rect">
            <a:avLst/>
          </a:prstGeom>
        </p:spPr>
      </p:pic>
      <p:sp useBgFill="1">
        <p:nvSpPr>
          <p:cNvPr id="3" name="Picture Placeholder 2">
            <a:extLst>
              <a:ext uri="{FF2B5EF4-FFF2-40B4-BE49-F238E27FC236}">
                <a16:creationId xmlns:a16="http://schemas.microsoft.com/office/drawing/2014/main" id="{71456F83-A3A3-2146-8CA4-021D050D8709}"/>
              </a:ext>
            </a:extLst>
          </p:cNvPr>
          <p:cNvSpPr>
            <a:spLocks noGrp="1"/>
          </p:cNvSpPr>
          <p:nvPr>
            <p:ph type="pic" sz="quarter" idx="10" hasCustomPrompt="1"/>
          </p:nvPr>
        </p:nvSpPr>
        <p:spPr>
          <a:xfrm>
            <a:off x="0" y="0"/>
            <a:ext cx="12192000" cy="6858000"/>
          </a:xfrm>
        </p:spPr>
        <p:txBody>
          <a:bodyPr/>
          <a:lstStyle/>
          <a:p>
            <a:r>
              <a:rPr lang="en-US" dirty="0"/>
              <a:t>Add image here</a:t>
            </a:r>
          </a:p>
        </p:txBody>
      </p:sp>
    </p:spTree>
    <p:extLst>
      <p:ext uri="{BB962C8B-B14F-4D97-AF65-F5344CB8AC3E}">
        <p14:creationId xmlns:p14="http://schemas.microsoft.com/office/powerpoint/2010/main" val="10189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1A179-4459-EF41-98F4-FFDFFEC168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F1ACAD-7FC9-5E47-809B-1B2E0042EC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0C382B-87B1-A14E-9E34-C2AE2C7E0CDE}"/>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191D7BA0-E9D4-C640-98E6-25CC6AAC1D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F2A5AF-819B-DC43-ABE3-E3EB53B3B89E}"/>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16722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4ACA-0B72-9B4E-8695-4D4F13EEAC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0007A4-35D3-DC48-922A-5E97E90A1B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AD9F49-9CE9-3F47-B92C-B8E82CE653F2}"/>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3058DE3F-B12B-AD44-8C27-253674D773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4E532-9AD2-9F4B-A94E-D72125209982}"/>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408657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069DC-A34A-5749-89E3-A3FBB889C0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9CDA9-20BF-9E48-A333-1E9A58A426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EEA0EC-B7F9-EB49-A364-8A84751B7E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1F616E-2D59-944C-A374-3D57F2D03328}"/>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6" name="Footer Placeholder 5">
            <a:extLst>
              <a:ext uri="{FF2B5EF4-FFF2-40B4-BE49-F238E27FC236}">
                <a16:creationId xmlns:a16="http://schemas.microsoft.com/office/drawing/2014/main" id="{17284215-475C-564E-AAEF-CF22075C9E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7DD3-93AF-F74B-9517-9269F56701CA}"/>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96096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BF1D-8CC9-2C46-978B-34A98CD773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99F5C4-27AC-C24F-9937-B04168A4B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514596-A1D5-B149-8D5C-FE73E45446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18C835-0F9C-E042-97B2-8DDAD5591F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8BC94B-AB5E-A94B-814F-5C921FC009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650FB5-ECCF-C448-BF19-0A4B9A6EE731}"/>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8" name="Footer Placeholder 7">
            <a:extLst>
              <a:ext uri="{FF2B5EF4-FFF2-40B4-BE49-F238E27FC236}">
                <a16:creationId xmlns:a16="http://schemas.microsoft.com/office/drawing/2014/main" id="{399994C3-38F2-7A47-86AC-44C5002D31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236BB6-226A-2746-AAA9-F35843B341AB}"/>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4210539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7C121-9826-3343-8030-7D836C8CDF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D52990-FA55-FE46-99F0-E66E1BBCA73D}"/>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4" name="Footer Placeholder 3">
            <a:extLst>
              <a:ext uri="{FF2B5EF4-FFF2-40B4-BE49-F238E27FC236}">
                <a16:creationId xmlns:a16="http://schemas.microsoft.com/office/drawing/2014/main" id="{2AADF071-7343-1C4B-8B05-94DA6B9717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64C72D-483E-EA4A-A60F-DBAA2585402C}"/>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81742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50378C-213D-2748-AD28-B97FD6520A87}"/>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3" name="Footer Placeholder 2">
            <a:extLst>
              <a:ext uri="{FF2B5EF4-FFF2-40B4-BE49-F238E27FC236}">
                <a16:creationId xmlns:a16="http://schemas.microsoft.com/office/drawing/2014/main" id="{8E7D994E-8873-7E44-B639-66A8E286F4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BD8552-D7DB-934C-BBB8-4382539E6CCD}"/>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250234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5F2B9-ED44-CB41-8ADA-86B87236F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E9EFF9-BA19-4A43-94F8-8552E32138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C3E2DF-83D7-0447-9A21-A03DE8AC8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870F29-8048-764F-93F3-03F2EABFB841}"/>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6" name="Footer Placeholder 5">
            <a:extLst>
              <a:ext uri="{FF2B5EF4-FFF2-40B4-BE49-F238E27FC236}">
                <a16:creationId xmlns:a16="http://schemas.microsoft.com/office/drawing/2014/main" id="{E5D90ABD-425F-B94A-8967-DCD37EE28E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C31D3-C225-6342-917E-14E92C62A0A7}"/>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389163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81841-7369-6546-81A4-EBF16B1603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DCC76C-3D46-9445-8259-F44E2D32D1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FD1F98-4BA0-1242-AF35-4612BDC8A8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5347F8-467B-1943-96E7-BFD7CFDD58BE}"/>
              </a:ext>
            </a:extLst>
          </p:cNvPr>
          <p:cNvSpPr>
            <a:spLocks noGrp="1"/>
          </p:cNvSpPr>
          <p:nvPr>
            <p:ph type="dt" sz="half" idx="10"/>
          </p:nvPr>
        </p:nvSpPr>
        <p:spPr/>
        <p:txBody>
          <a:bodyPr/>
          <a:lstStyle/>
          <a:p>
            <a:fld id="{BF09A9E0-D040-6B43-8FF1-3A24D1E57F17}" type="datetimeFigureOut">
              <a:rPr lang="en-US" smtClean="0"/>
              <a:t>3/22/2024</a:t>
            </a:fld>
            <a:endParaRPr lang="en-US"/>
          </a:p>
        </p:txBody>
      </p:sp>
      <p:sp>
        <p:nvSpPr>
          <p:cNvPr id="6" name="Footer Placeholder 5">
            <a:extLst>
              <a:ext uri="{FF2B5EF4-FFF2-40B4-BE49-F238E27FC236}">
                <a16:creationId xmlns:a16="http://schemas.microsoft.com/office/drawing/2014/main" id="{A5A0473E-5B37-C04B-9976-C0D7938BA8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23C7EE-4E05-374C-A484-86E4EF6B16E1}"/>
              </a:ext>
            </a:extLst>
          </p:cNvPr>
          <p:cNvSpPr>
            <a:spLocks noGrp="1"/>
          </p:cNvSpPr>
          <p:nvPr>
            <p:ph type="sldNum" sz="quarter" idx="12"/>
          </p:nvPr>
        </p:nvSpPr>
        <p:spPr/>
        <p:txBody>
          <a:bodyPr/>
          <a:lstStyle/>
          <a:p>
            <a:fld id="{FB3D6DBF-BD53-5C4C-B5E6-5B9F0642A24F}" type="slidenum">
              <a:rPr lang="en-US" smtClean="0"/>
              <a:t>‹#›</a:t>
            </a:fld>
            <a:endParaRPr lang="en-US"/>
          </a:p>
        </p:txBody>
      </p:sp>
    </p:spTree>
    <p:extLst>
      <p:ext uri="{BB962C8B-B14F-4D97-AF65-F5344CB8AC3E}">
        <p14:creationId xmlns:p14="http://schemas.microsoft.com/office/powerpoint/2010/main" val="3718776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29304B-B4B9-5A40-B3B9-B9F454FCAB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357633-7849-9445-8FFA-DFF63B10ED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6BA8B-F8F8-254E-97DC-55475F839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9A9E0-D040-6B43-8FF1-3A24D1E57F17}" type="datetimeFigureOut">
              <a:rPr lang="en-US" smtClean="0"/>
              <a:t>3/22/2024</a:t>
            </a:fld>
            <a:endParaRPr lang="en-US"/>
          </a:p>
        </p:txBody>
      </p:sp>
      <p:sp>
        <p:nvSpPr>
          <p:cNvPr id="5" name="Footer Placeholder 4">
            <a:extLst>
              <a:ext uri="{FF2B5EF4-FFF2-40B4-BE49-F238E27FC236}">
                <a16:creationId xmlns:a16="http://schemas.microsoft.com/office/drawing/2014/main" id="{D0AC479A-8A4D-5E43-86A7-39AAB71EA3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AA9DA1-0C0A-7C42-A188-8445E2976A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D6DBF-BD53-5C4C-B5E6-5B9F0642A24F}" type="slidenum">
              <a:rPr lang="en-US" smtClean="0"/>
              <a:t>‹#›</a:t>
            </a:fld>
            <a:endParaRPr lang="en-US"/>
          </a:p>
        </p:txBody>
      </p:sp>
    </p:spTree>
    <p:extLst>
      <p:ext uri="{BB962C8B-B14F-4D97-AF65-F5344CB8AC3E}">
        <p14:creationId xmlns:p14="http://schemas.microsoft.com/office/powerpoint/2010/main" val="1784579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termountain.cloud-cme.com/" TargetMode="Externa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close up of a logo&#10;&#10;Description automatically generated">
            <a:extLst>
              <a:ext uri="{FF2B5EF4-FFF2-40B4-BE49-F238E27FC236}">
                <a16:creationId xmlns:a16="http://schemas.microsoft.com/office/drawing/2014/main" id="{F0603F35-45D9-D34D-B48D-58F1A48894B5}"/>
              </a:ext>
            </a:extLst>
          </p:cNvPr>
          <p:cNvPicPr>
            <a:picLocks noGrp="1" noChangeAspect="1"/>
          </p:cNvPicPr>
          <p:nvPr>
            <p:ph type="pic" sz="quarter" idx="10"/>
          </p:nvPr>
        </p:nvPicPr>
        <p:blipFill rotWithShape="1">
          <a:blip r:embed="rId2"/>
          <a:srcRect l="14339" t="13388" r="25516" b="10491"/>
          <a:stretch/>
        </p:blipFill>
        <p:spPr>
          <a:xfrm>
            <a:off x="0" y="0"/>
            <a:ext cx="12277494" cy="6858001"/>
          </a:xfrm>
        </p:spPr>
      </p:pic>
      <p:sp>
        <p:nvSpPr>
          <p:cNvPr id="10" name="TextBox 9">
            <a:extLst>
              <a:ext uri="{FF2B5EF4-FFF2-40B4-BE49-F238E27FC236}">
                <a16:creationId xmlns:a16="http://schemas.microsoft.com/office/drawing/2014/main" id="{B921F2A7-E1CE-C644-B5B9-70448B9EA1AF}"/>
              </a:ext>
            </a:extLst>
          </p:cNvPr>
          <p:cNvSpPr txBox="1"/>
          <p:nvPr/>
        </p:nvSpPr>
        <p:spPr>
          <a:xfrm>
            <a:off x="825661" y="1496104"/>
            <a:ext cx="7207983" cy="4839786"/>
          </a:xfrm>
          <a:prstGeom prst="rect">
            <a:avLst/>
          </a:prstGeom>
          <a:noFill/>
        </p:spPr>
        <p:txBody>
          <a:bodyPr wrap="square" rtlCol="0">
            <a:spAutoFit/>
          </a:bodyPr>
          <a:lstStyle/>
          <a:p>
            <a:r>
              <a:rPr lang="en-US" sz="2000" b="1" dirty="0">
                <a:solidFill>
                  <a:schemeClr val="bg1"/>
                </a:solidFill>
                <a:latin typeface="ABC Social" panose="020B0504040202060203" pitchFamily="34" charset="0"/>
                <a:ea typeface="Times New Roman" panose="02020603050405020304" pitchFamily="18" charset="0"/>
              </a:rPr>
              <a:t>Claim Credit Code:  </a:t>
            </a:r>
            <a:r>
              <a:rPr lang="en-US" sz="2000" b="1" i="1" dirty="0">
                <a:solidFill>
                  <a:schemeClr val="bg1"/>
                </a:solidFill>
                <a:latin typeface="ABC Social" panose="020B0504040202060203" pitchFamily="34" charset="0"/>
                <a:ea typeface="Times New Roman" panose="02020603050405020304" pitchFamily="18" charset="0"/>
              </a:rPr>
              <a:t>“</a:t>
            </a:r>
            <a:r>
              <a:rPr lang="en-US" sz="2000" b="1" i="1" u="sng" dirty="0">
                <a:solidFill>
                  <a:schemeClr val="bg1"/>
                </a:solidFill>
                <a:latin typeface="ABC Social" panose="020B0504040202060203" pitchFamily="34" charset="0"/>
                <a:ea typeface="Times New Roman" panose="02020603050405020304" pitchFamily="18" charset="0"/>
              </a:rPr>
              <a:t>Enter Code</a:t>
            </a:r>
            <a:r>
              <a:rPr lang="en-US" sz="2000" b="1" i="1" dirty="0">
                <a:solidFill>
                  <a:schemeClr val="bg1"/>
                </a:solidFill>
                <a:latin typeface="ABC Social" panose="020B0504040202060203" pitchFamily="34" charset="0"/>
                <a:ea typeface="Times New Roman" panose="02020603050405020304" pitchFamily="18" charset="0"/>
              </a:rPr>
              <a:t>”</a:t>
            </a:r>
          </a:p>
          <a:p>
            <a:endParaRPr lang="en-US" sz="2000" b="1" i="1" dirty="0">
              <a:solidFill>
                <a:schemeClr val="bg1"/>
              </a:solidFill>
              <a:latin typeface="ABC Social" panose="020B0504040202060203" pitchFamily="34" charset="0"/>
              <a:ea typeface="Times New Roman" panose="02020603050405020304" pitchFamily="18" charset="0"/>
            </a:endParaRPr>
          </a:p>
          <a:p>
            <a:r>
              <a:rPr lang="en-US" sz="1600" b="0" i="0" dirty="0">
                <a:solidFill>
                  <a:schemeClr val="bg1"/>
                </a:solidFill>
                <a:effectLst/>
                <a:latin typeface="ABC Social" panose="020B0504040202060203" pitchFamily="34" charset="0"/>
              </a:rPr>
              <a:t>If you submit the code, then you are agreeing that you will use what you have learned from the CME event primarily for the </a:t>
            </a:r>
            <a:r>
              <a:rPr lang="en-US" sz="1600" b="1" i="0" dirty="0">
                <a:solidFill>
                  <a:schemeClr val="bg1"/>
                </a:solidFill>
                <a:effectLst/>
                <a:latin typeface="ABC Social" panose="020B0504040202060203" pitchFamily="34" charset="0"/>
              </a:rPr>
              <a:t>benefit of the Intermountain Health hospital’s patients </a:t>
            </a:r>
            <a:r>
              <a:rPr lang="en-US" sz="1600" b="0" i="0" dirty="0">
                <a:solidFill>
                  <a:schemeClr val="bg1"/>
                </a:solidFill>
                <a:effectLst/>
                <a:latin typeface="ABC Social" panose="020B0504040202060203" pitchFamily="34" charset="0"/>
              </a:rPr>
              <a:t>and will use what you have learned to improve the quality of care that is provided to the hospital’s patients.</a:t>
            </a:r>
          </a:p>
          <a:p>
            <a:pPr lvl="1"/>
            <a:endParaRPr lang="en-US" sz="1050" b="1" dirty="0">
              <a:solidFill>
                <a:schemeClr val="bg1"/>
              </a:solidFill>
              <a:latin typeface="ABC Social" panose="020B0504040202060203" pitchFamily="34" charset="0"/>
              <a:ea typeface="Times New Roman" panose="02020603050405020304" pitchFamily="18" charset="0"/>
            </a:endParaRPr>
          </a:p>
          <a:p>
            <a:pPr lvl="2">
              <a:spcAft>
                <a:spcPts val="1200"/>
              </a:spcAft>
            </a:pPr>
            <a:r>
              <a:rPr lang="en-US" b="1" dirty="0">
                <a:solidFill>
                  <a:schemeClr val="bg1"/>
                </a:solidFill>
                <a:latin typeface="ABC Social" panose="020B0504040202060203" pitchFamily="34" charset="0"/>
              </a:rPr>
              <a:t>Three ways to claim credit: </a:t>
            </a:r>
          </a:p>
          <a:p>
            <a:pPr marL="1257300" lvl="2" indent="-342900">
              <a:buFont typeface="+mj-lt"/>
              <a:buAutoNum type="arabicPeriod"/>
            </a:pPr>
            <a:r>
              <a:rPr lang="en-US" sz="1400" dirty="0">
                <a:solidFill>
                  <a:schemeClr val="bg1"/>
                </a:solidFill>
                <a:latin typeface="ABC Social" panose="020B0504040202060203" pitchFamily="34" charset="0"/>
                <a:ea typeface="Times New Roman" panose="02020603050405020304" pitchFamily="18" charset="0"/>
              </a:rPr>
              <a:t>Via the CloudCME App </a:t>
            </a:r>
          </a:p>
          <a:p>
            <a:pPr marL="1257300" lvl="2" indent="-342900">
              <a:buFont typeface="+mj-lt"/>
              <a:buAutoNum type="arabicPeriod"/>
            </a:pPr>
            <a:r>
              <a:rPr lang="en-US" sz="1400" dirty="0">
                <a:solidFill>
                  <a:schemeClr val="bg1"/>
                </a:solidFill>
                <a:latin typeface="ABC Social" panose="020B0504040202060203" pitchFamily="34" charset="0"/>
                <a:ea typeface="Times New Roman" panose="02020603050405020304" pitchFamily="18" charset="0"/>
              </a:rPr>
              <a:t>Visit our website - </a:t>
            </a:r>
            <a:br>
              <a:rPr lang="en-US" sz="1400" u="sng" dirty="0">
                <a:solidFill>
                  <a:schemeClr val="bg1"/>
                </a:solidFill>
                <a:latin typeface="ABC Social" panose="020B0504040202060203"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br>
            <a:r>
              <a:rPr lang="en-US" sz="1400" dirty="0">
                <a:solidFill>
                  <a:schemeClr val="bg1"/>
                </a:solidFill>
                <a:latin typeface="ABC Social" panose="020B0504040202060203" pitchFamily="34" charset="0"/>
                <a:hlinkClick r:id="rId3">
                  <a:extLst>
                    <a:ext uri="{A12FA001-AC4F-418D-AE19-62706E023703}">
                      <ahyp:hlinkClr xmlns:ahyp="http://schemas.microsoft.com/office/drawing/2018/hyperlinkcolor" val="tx"/>
                    </a:ext>
                  </a:extLst>
                </a:hlinkClick>
              </a:rPr>
              <a:t>https://intermountain.cloud-cme.com</a:t>
            </a:r>
            <a:endParaRPr lang="en-US" sz="1400" dirty="0">
              <a:solidFill>
                <a:schemeClr val="bg1"/>
              </a:solidFill>
              <a:latin typeface="ABC Social" panose="020B0504040202060203" pitchFamily="34" charset="0"/>
            </a:endParaRPr>
          </a:p>
          <a:p>
            <a:pPr marL="1257300" lvl="2" indent="-342900">
              <a:buFont typeface="+mj-lt"/>
              <a:buAutoNum type="arabicPeriod"/>
            </a:pPr>
            <a:r>
              <a:rPr lang="en-US" sz="1400" dirty="0">
                <a:solidFill>
                  <a:schemeClr val="bg1"/>
                </a:solidFill>
                <a:latin typeface="ABC Social" panose="020B0504040202060203" pitchFamily="34" charset="0"/>
                <a:ea typeface="Times New Roman" panose="02020603050405020304" pitchFamily="18" charset="0"/>
              </a:rPr>
              <a:t>Text the code to CloudCME – </a:t>
            </a:r>
            <a:r>
              <a:rPr lang="en-US" sz="1400" dirty="0">
                <a:solidFill>
                  <a:schemeClr val="bg1"/>
                </a:solidFill>
                <a:latin typeface="ABC Social" panose="020B0504040202060203" pitchFamily="34" charset="0"/>
              </a:rPr>
              <a:t>844.989.1332</a:t>
            </a:r>
          </a:p>
          <a:p>
            <a:endParaRPr lang="en-US" sz="1600" b="1" dirty="0">
              <a:solidFill>
                <a:schemeClr val="bg1"/>
              </a:solidFill>
              <a:latin typeface="ABC Social" panose="020B0504040202060203" pitchFamily="34" charset="0"/>
            </a:endParaRPr>
          </a:p>
          <a:p>
            <a:r>
              <a:rPr lang="en-US" sz="1000" b="1" dirty="0">
                <a:solidFill>
                  <a:schemeClr val="bg1"/>
                </a:solidFill>
                <a:latin typeface="ABC Social" panose="020B0504040202060203" pitchFamily="34" charset="0"/>
                <a:ea typeface="Times New Roman" panose="02020603050405020304" pitchFamily="18" charset="0"/>
              </a:rPr>
              <a:t>*</a:t>
            </a:r>
            <a:r>
              <a:rPr lang="en-US" sz="1000" b="1" i="1" dirty="0">
                <a:solidFill>
                  <a:schemeClr val="bg1"/>
                </a:solidFill>
                <a:latin typeface="ABC Social" panose="020B0504040202060203" pitchFamily="34" charset="0"/>
                <a:ea typeface="Times New Roman" panose="02020603050405020304" pitchFamily="18" charset="0"/>
              </a:rPr>
              <a:t>You must claim credit within 24 hours of the session. Physician faculty may not claim credit as a participant for their own presentations, but may claim credit for other segments they attend as a participant</a:t>
            </a:r>
            <a:r>
              <a:rPr lang="en-US" sz="1000" b="1" dirty="0">
                <a:solidFill>
                  <a:schemeClr val="bg1"/>
                </a:solidFill>
                <a:latin typeface="ABC Social" panose="020B0504040202060203" pitchFamily="34" charset="0"/>
                <a:ea typeface="Times New Roman" panose="02020603050405020304" pitchFamily="18" charset="0"/>
              </a:rPr>
              <a:t>*</a:t>
            </a:r>
            <a:br>
              <a:rPr lang="en-US" sz="1000" b="1" dirty="0">
                <a:solidFill>
                  <a:schemeClr val="bg1"/>
                </a:solidFill>
                <a:latin typeface="ABC Social" panose="020B0504040202060203" pitchFamily="34" charset="0"/>
                <a:ea typeface="Times New Roman" panose="02020603050405020304" pitchFamily="18" charset="0"/>
              </a:rPr>
            </a:br>
            <a:endParaRPr lang="en-US" sz="1000" b="1" dirty="0">
              <a:solidFill>
                <a:schemeClr val="bg1"/>
              </a:solidFill>
              <a:latin typeface="ABC Social" panose="020B0504040202060203" pitchFamily="34" charset="0"/>
              <a:ea typeface="Times New Roman" panose="02020603050405020304" pitchFamily="18" charset="0"/>
            </a:endParaRPr>
          </a:p>
          <a:p>
            <a:pPr marR="0">
              <a:spcBef>
                <a:spcPts val="0"/>
              </a:spcBef>
              <a:spcAft>
                <a:spcPts val="0"/>
              </a:spcAft>
            </a:pPr>
            <a:r>
              <a:rPr lang="en-US" sz="1000" b="1" i="1" dirty="0">
                <a:solidFill>
                  <a:schemeClr val="bg1"/>
                </a:solidFill>
                <a:latin typeface="ABC Social" panose="020B0504040202060203" pitchFamily="34" charset="0"/>
              </a:rPr>
              <a:t>*The purpose of the on-site CME is to improve the quality of care provided to hospital patients. The CME is intended to be primarily for the benefit of the hospital’s patients. The participant agrees that, when providing services to hospital patients, the participant will use what he or she has learned from the CME to improve the care that is provided to hospital patients, thereby benefiting hospital patients.</a:t>
            </a:r>
          </a:p>
          <a:p>
            <a:br>
              <a:rPr lang="en-US" b="1" dirty="0">
                <a:solidFill>
                  <a:schemeClr val="bg1"/>
                </a:solidFill>
                <a:ea typeface="Times New Roman" panose="02020603050405020304" pitchFamily="18" charset="0"/>
              </a:rPr>
            </a:br>
            <a:endParaRPr lang="en-US" sz="600" b="1" dirty="0">
              <a:solidFill>
                <a:schemeClr val="bg1"/>
              </a:solidFill>
              <a:ea typeface="Times New Roman" panose="02020603050405020304" pitchFamily="18" charset="0"/>
            </a:endParaRPr>
          </a:p>
        </p:txBody>
      </p:sp>
      <p:cxnSp>
        <p:nvCxnSpPr>
          <p:cNvPr id="12" name="Straight Connector 11">
            <a:extLst>
              <a:ext uri="{FF2B5EF4-FFF2-40B4-BE49-F238E27FC236}">
                <a16:creationId xmlns:a16="http://schemas.microsoft.com/office/drawing/2014/main" id="{AB9473B9-861B-F74D-BD6B-25CC34DF121C}"/>
              </a:ext>
            </a:extLst>
          </p:cNvPr>
          <p:cNvCxnSpPr>
            <a:cxnSpLocks/>
          </p:cNvCxnSpPr>
          <p:nvPr/>
        </p:nvCxnSpPr>
        <p:spPr>
          <a:xfrm>
            <a:off x="9784582" y="3314560"/>
            <a:ext cx="0" cy="48610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A4AEBAA-631B-AA4F-B81F-CFB4286C3EFB}"/>
              </a:ext>
            </a:extLst>
          </p:cNvPr>
          <p:cNvSpPr txBox="1"/>
          <p:nvPr/>
        </p:nvSpPr>
        <p:spPr>
          <a:xfrm>
            <a:off x="427864" y="348596"/>
            <a:ext cx="4739863" cy="707886"/>
          </a:xfrm>
          <a:prstGeom prst="rect">
            <a:avLst/>
          </a:prstGeom>
          <a:noFill/>
        </p:spPr>
        <p:txBody>
          <a:bodyPr wrap="square" rtlCol="0">
            <a:spAutoFit/>
          </a:bodyPr>
          <a:lstStyle/>
          <a:p>
            <a:r>
              <a:rPr lang="en-US" sz="4000" b="1" dirty="0">
                <a:solidFill>
                  <a:schemeClr val="bg1"/>
                </a:solidFill>
                <a:latin typeface="ABC Social" panose="020B0504040202060203" pitchFamily="34" charset="0"/>
              </a:rPr>
              <a:t>“Enter Series Title”</a:t>
            </a:r>
            <a:endParaRPr lang="en-US" sz="1600" dirty="0">
              <a:solidFill>
                <a:schemeClr val="bg1"/>
              </a:solidFill>
              <a:latin typeface="ABC Social" panose="020B0504040202060203" pitchFamily="34" charset="0"/>
            </a:endParaRPr>
          </a:p>
        </p:txBody>
      </p:sp>
      <p:cxnSp>
        <p:nvCxnSpPr>
          <p:cNvPr id="20" name="Straight Connector 19">
            <a:extLst>
              <a:ext uri="{FF2B5EF4-FFF2-40B4-BE49-F238E27FC236}">
                <a16:creationId xmlns:a16="http://schemas.microsoft.com/office/drawing/2014/main" id="{780661AE-662A-9640-B7FA-B5A5070F1113}"/>
              </a:ext>
            </a:extLst>
          </p:cNvPr>
          <p:cNvCxnSpPr>
            <a:cxnSpLocks/>
          </p:cNvCxnSpPr>
          <p:nvPr/>
        </p:nvCxnSpPr>
        <p:spPr>
          <a:xfrm>
            <a:off x="4955379" y="328362"/>
            <a:ext cx="13" cy="74835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8494A21-8C99-8B46-AD6B-72CB2EBA4B11}"/>
              </a:ext>
            </a:extLst>
          </p:cNvPr>
          <p:cNvSpPr txBox="1"/>
          <p:nvPr/>
        </p:nvSpPr>
        <p:spPr>
          <a:xfrm>
            <a:off x="5167727" y="519181"/>
            <a:ext cx="4527515" cy="400110"/>
          </a:xfrm>
          <a:prstGeom prst="rect">
            <a:avLst/>
          </a:prstGeom>
          <a:noFill/>
        </p:spPr>
        <p:txBody>
          <a:bodyPr wrap="square" rtlCol="0">
            <a:spAutoFit/>
          </a:bodyPr>
          <a:lstStyle/>
          <a:p>
            <a:r>
              <a:rPr lang="en-US" sz="2000" b="1" i="1" dirty="0">
                <a:solidFill>
                  <a:schemeClr val="bg1"/>
                </a:solidFill>
                <a:latin typeface="ABC Social" panose="020B0504040202060203" pitchFamily="34" charset="0"/>
              </a:rPr>
              <a:t>“Enter Date”</a:t>
            </a:r>
            <a:endParaRPr lang="en-US" sz="1400" i="1" dirty="0">
              <a:solidFill>
                <a:schemeClr val="bg1"/>
              </a:solidFill>
              <a:latin typeface="ABC Social" panose="020B0504040202060203" pitchFamily="34" charset="0"/>
            </a:endParaRPr>
          </a:p>
        </p:txBody>
      </p:sp>
      <p:pic>
        <p:nvPicPr>
          <p:cNvPr id="3" name="Picture 2" descr="A logo with text overlay&#10;&#10;Description automatically generated">
            <a:extLst>
              <a:ext uri="{FF2B5EF4-FFF2-40B4-BE49-F238E27FC236}">
                <a16:creationId xmlns:a16="http://schemas.microsoft.com/office/drawing/2014/main" id="{120C4052-1F87-A923-7487-DFD4C9AD4D1B}"/>
              </a:ext>
            </a:extLst>
          </p:cNvPr>
          <p:cNvPicPr>
            <a:picLocks noChangeAspect="1"/>
          </p:cNvPicPr>
          <p:nvPr/>
        </p:nvPicPr>
        <p:blipFill>
          <a:blip r:embed="rId4"/>
          <a:stretch>
            <a:fillRect/>
          </a:stretch>
        </p:blipFill>
        <p:spPr>
          <a:xfrm>
            <a:off x="129037" y="5942305"/>
            <a:ext cx="2150808" cy="970398"/>
          </a:xfrm>
          <a:prstGeom prst="rect">
            <a:avLst/>
          </a:prstGeom>
        </p:spPr>
      </p:pic>
    </p:spTree>
    <p:extLst>
      <p:ext uri="{BB962C8B-B14F-4D97-AF65-F5344CB8AC3E}">
        <p14:creationId xmlns:p14="http://schemas.microsoft.com/office/powerpoint/2010/main" val="2893416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68480443F4CC46AC2EED221ECECA2E" ma:contentTypeVersion="16" ma:contentTypeDescription="Create a new document." ma:contentTypeScope="" ma:versionID="7a3c4324ecb70d9e2d5e97dd61407aac">
  <xsd:schema xmlns:xsd="http://www.w3.org/2001/XMLSchema" xmlns:xs="http://www.w3.org/2001/XMLSchema" xmlns:p="http://schemas.microsoft.com/office/2006/metadata/properties" xmlns:ns2="16f9e5bd-c19e-462a-869a-cd54feb8e167" xmlns:ns3="5194dda4-2b99-406f-b67f-e986963dbf42" targetNamespace="http://schemas.microsoft.com/office/2006/metadata/properties" ma:root="true" ma:fieldsID="2bb8c6c91e98d445608816c8b89d45ea" ns2:_="" ns3:_="">
    <xsd:import namespace="16f9e5bd-c19e-462a-869a-cd54feb8e167"/>
    <xsd:import namespace="5194dda4-2b99-406f-b67f-e986963dbf4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IndividualProofing"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f9e5bd-c19e-462a-869a-cd54feb8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3a4d644-6273-4707-a0b6-faf21e1c5ca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IndividualProofing" ma:index="20" nillable="true" ma:displayName="Individual Proofing" ma:format="Dropdown" ma:internalName="IndividualProofing">
      <xsd:simpleType>
        <xsd:restriction base="dms:Choice">
          <xsd:enumeration value="Jen Mair"/>
          <xsd:enumeration value="Kristie Earnhart"/>
          <xsd:enumeration value="Jonell Murray"/>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194dda4-2b99-406f-b67f-e986963dbf4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96352d3-de50-445c-afee-b07cfe3344b1}" ma:internalName="TaxCatchAll" ma:showField="CatchAllData" ma:web="5194dda4-2b99-406f-b67f-e986963dbf42">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94dda4-2b99-406f-b67f-e986963dbf42" xsi:nil="true"/>
    <IndividualProofing xmlns="16f9e5bd-c19e-462a-869a-cd54feb8e167" xsi:nil="true"/>
    <lcf76f155ced4ddcb4097134ff3c332f xmlns="16f9e5bd-c19e-462a-869a-cd54feb8e1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B81A60E-02CC-4EAC-B1CF-5BB96F6CC969}"/>
</file>

<file path=customXml/itemProps2.xml><?xml version="1.0" encoding="utf-8"?>
<ds:datastoreItem xmlns:ds="http://schemas.openxmlformats.org/officeDocument/2006/customXml" ds:itemID="{2FD9DAA9-FEFD-4495-B995-D7FB3A5495E4}"/>
</file>

<file path=customXml/itemProps3.xml><?xml version="1.0" encoding="utf-8"?>
<ds:datastoreItem xmlns:ds="http://schemas.openxmlformats.org/officeDocument/2006/customXml" ds:itemID="{6D6A975C-05F8-4BD7-B77A-E315C5542D17}"/>
</file>

<file path=docMetadata/LabelInfo.xml><?xml version="1.0" encoding="utf-8"?>
<clbl:labelList xmlns:clbl="http://schemas.microsoft.com/office/2020/mipLabelMetadata">
  <clbl:label id="{ba1a4512-8026-4a73-bfb7-8d52c1779a3a}" enabled="1" method="Standard" siteId="{a79016de-bdd0-4e47-91f4-79416ab912ad}" contentBits="0" removed="0"/>
</clbl:labelList>
</file>

<file path=docProps/app.xml><?xml version="1.0" encoding="utf-8"?>
<Properties xmlns="http://schemas.openxmlformats.org/officeDocument/2006/extended-properties" xmlns:vt="http://schemas.openxmlformats.org/officeDocument/2006/docPropsVTypes">
  <TotalTime>1633</TotalTime>
  <Words>215</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ABC Social</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Wood</dc:creator>
  <cp:lastModifiedBy>Amy Stoeger</cp:lastModifiedBy>
  <cp:revision>26</cp:revision>
  <dcterms:created xsi:type="dcterms:W3CDTF">2020-06-15T21:33:56Z</dcterms:created>
  <dcterms:modified xsi:type="dcterms:W3CDTF">2024-03-22T15:33:57Z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1a4512-8026-4a73-bfb7-8d52c1779a3a_Enabled">
    <vt:lpwstr>true</vt:lpwstr>
  </property>
  <property fmtid="{D5CDD505-2E9C-101B-9397-08002B2CF9AE}" pid="3" name="MSIP_Label_ba1a4512-8026-4a73-bfb7-8d52c1779a3a_SetDate">
    <vt:lpwstr>2021-09-16T14:58:21Z</vt:lpwstr>
  </property>
  <property fmtid="{D5CDD505-2E9C-101B-9397-08002B2CF9AE}" pid="4" name="MSIP_Label_ba1a4512-8026-4a73-bfb7-8d52c1779a3a_Method">
    <vt:lpwstr>Standard</vt:lpwstr>
  </property>
  <property fmtid="{D5CDD505-2E9C-101B-9397-08002B2CF9AE}" pid="5" name="MSIP_Label_ba1a4512-8026-4a73-bfb7-8d52c1779a3a_Name">
    <vt:lpwstr>ba1a4512-8026-4a73-bfb7-8d52c1779a3a</vt:lpwstr>
  </property>
  <property fmtid="{D5CDD505-2E9C-101B-9397-08002B2CF9AE}" pid="6" name="MSIP_Label_ba1a4512-8026-4a73-bfb7-8d52c1779a3a_SiteId">
    <vt:lpwstr>a79016de-bdd0-4e47-91f4-79416ab912ad</vt:lpwstr>
  </property>
  <property fmtid="{D5CDD505-2E9C-101B-9397-08002B2CF9AE}" pid="7" name="MSIP_Label_ba1a4512-8026-4a73-bfb7-8d52c1779a3a_ActionId">
    <vt:lpwstr>ac481ad1-3f4f-41a6-bb82-05621b320cd3</vt:lpwstr>
  </property>
  <property fmtid="{D5CDD505-2E9C-101B-9397-08002B2CF9AE}" pid="8" name="MSIP_Label_ba1a4512-8026-4a73-bfb7-8d52c1779a3a_ContentBits">
    <vt:lpwstr>0</vt:lpwstr>
  </property>
  <property fmtid="{D5CDD505-2E9C-101B-9397-08002B2CF9AE}" pid="9" name="ContentTypeId">
    <vt:lpwstr>0x0101004A68480443F4CC46AC2EED221ECECA2E</vt:lpwstr>
  </property>
</Properties>
</file>