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handoutMasterIdLst>
    <p:handoutMasterId r:id="rId33"/>
  </p:handoutMasterIdLst>
  <p:sldIdLst>
    <p:sldId id="258" r:id="rId5"/>
    <p:sldId id="259" r:id="rId6"/>
    <p:sldId id="268" r:id="rId7"/>
    <p:sldId id="281" r:id="rId8"/>
    <p:sldId id="269" r:id="rId9"/>
    <p:sldId id="280" r:id="rId10"/>
    <p:sldId id="284" r:id="rId11"/>
    <p:sldId id="285" r:id="rId12"/>
    <p:sldId id="286" r:id="rId13"/>
    <p:sldId id="287" r:id="rId14"/>
    <p:sldId id="288" r:id="rId15"/>
    <p:sldId id="289" r:id="rId16"/>
    <p:sldId id="290" r:id="rId17"/>
    <p:sldId id="291" r:id="rId18"/>
    <p:sldId id="292" r:id="rId19"/>
    <p:sldId id="293" r:id="rId20"/>
    <p:sldId id="294" r:id="rId21"/>
    <p:sldId id="297" r:id="rId22"/>
    <p:sldId id="296" r:id="rId23"/>
    <p:sldId id="295" r:id="rId24"/>
    <p:sldId id="277" r:id="rId25"/>
    <p:sldId id="278" r:id="rId26"/>
    <p:sldId id="303" r:id="rId27"/>
    <p:sldId id="298" r:id="rId28"/>
    <p:sldId id="301" r:id="rId29"/>
    <p:sldId id="302" r:id="rId30"/>
    <p:sldId id="300"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ey Finch" initials="HF" lastIdx="1" clrIdx="0">
    <p:extLst>
      <p:ext uri="{19B8F6BF-5375-455C-9EA6-DF929625EA0E}">
        <p15:presenceInfo xmlns:p15="http://schemas.microsoft.com/office/powerpoint/2012/main" userId="S-1-5-21-1409082233-492894223-682003330-5450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C6D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3CF593-7E2E-4E86-9AF7-9FFA2CD21787}" v="4" dt="2020-11-02T16:31:31.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2" autoAdjust="0"/>
    <p:restoredTop sz="65056" autoAdjust="0"/>
  </p:normalViewPr>
  <p:slideViewPr>
    <p:cSldViewPr snapToGrid="0">
      <p:cViewPr varScale="1">
        <p:scale>
          <a:sx n="74" d="100"/>
          <a:sy n="74" d="100"/>
        </p:scale>
        <p:origin x="19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6EDE34-47AB-4ACD-BD41-3346CC739B0A}"/>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472B0BBC-88D4-4AE4-A5DC-969A4DEF5D77}"/>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E47241A0-250E-4043-881B-1D7364F99E01}" type="datetimeFigureOut">
              <a:rPr lang="en-US" smtClean="0"/>
              <a:t>1/29/2021</a:t>
            </a:fld>
            <a:endParaRPr lang="en-US"/>
          </a:p>
        </p:txBody>
      </p:sp>
      <p:sp>
        <p:nvSpPr>
          <p:cNvPr id="4" name="Footer Placeholder 3">
            <a:extLst>
              <a:ext uri="{FF2B5EF4-FFF2-40B4-BE49-F238E27FC236}">
                <a16:creationId xmlns:a16="http://schemas.microsoft.com/office/drawing/2014/main" id="{0E2439E8-BBDB-41C5-9E6A-B2726496F70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80CC803-97DF-486F-B1DD-039A59EF9B8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89F3141-6673-4DE4-B45E-0073B81C445F}" type="slidenum">
              <a:rPr lang="en-US" smtClean="0"/>
              <a:t>‹#›</a:t>
            </a:fld>
            <a:endParaRPr lang="en-US"/>
          </a:p>
        </p:txBody>
      </p:sp>
    </p:spTree>
    <p:extLst>
      <p:ext uri="{BB962C8B-B14F-4D97-AF65-F5344CB8AC3E}">
        <p14:creationId xmlns:p14="http://schemas.microsoft.com/office/powerpoint/2010/main" val="2374136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42317CCD-8E2B-433A-AF8F-A21F3A30EDD3}" type="datetimeFigureOut">
              <a:rPr lang="en-US" smtClean="0"/>
              <a:t>1/29/2021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A4F2592-F7C1-4E92-9479-890F6DEFC12B}" type="slidenum">
              <a:rPr lang="en-US" smtClean="0"/>
              <a:t>‹#›</a:t>
            </a:fld>
            <a:endParaRPr lang="en-US"/>
          </a:p>
        </p:txBody>
      </p:sp>
    </p:spTree>
    <p:extLst>
      <p:ext uri="{BB962C8B-B14F-4D97-AF65-F5344CB8AC3E}">
        <p14:creationId xmlns:p14="http://schemas.microsoft.com/office/powerpoint/2010/main" val="2286432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lung.org/lung-health-and-diseases/lung-disease-lookup/pulmonary-fibrosis/patients/how-is-pulmonary-fibrosis-treated/medications.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lung.org/lung-health-and-diseases/lung-disease-lookup/pulmonary-fibrosis/patients/living-well-with-pulmonary-fibrosis/how-do-i-manage-side-effects.htm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cbi.nlm.nih.gov/pmc/articles/PMC4936454/#b5-jtim-2015-0021"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ncbi.nlm.nih.gov/pmc/articles/PMC4936454/#b9-jtim-2015-0021" TargetMode="External"/><Relationship Id="rId5" Type="http://schemas.openxmlformats.org/officeDocument/2006/relationships/hyperlink" Target="https://www.ncbi.nlm.nih.gov/pmc/articles/PMC4936454/#b8-jtim-2015-0021" TargetMode="External"/><Relationship Id="rId4" Type="http://schemas.openxmlformats.org/officeDocument/2006/relationships/hyperlink" Target="https://www.ncbi.nlm.nih.gov/pmc/articles/PMC4936454/#b7-jtim-2015-0021"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pmc/articles/PMC4936454/#b5-jtim-2015-0021"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ncbi.nlm.nih.gov/pmc/articles/PMC4936454/#b9-jtim-2015-0021" TargetMode="External"/><Relationship Id="rId5" Type="http://schemas.openxmlformats.org/officeDocument/2006/relationships/hyperlink" Target="https://www.ncbi.nlm.nih.gov/pmc/articles/PMC4936454/#b8-jtim-2015-0021" TargetMode="External"/><Relationship Id="rId4" Type="http://schemas.openxmlformats.org/officeDocument/2006/relationships/hyperlink" Target="https://www.ncbi.nlm.nih.gov/pmc/articles/PMC4936454/#b7-jtim-2015-002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2592-F7C1-4E92-9479-890F6DEFC12B}" type="slidenum">
              <a:rPr lang="en-US" smtClean="0"/>
              <a:t>3</a:t>
            </a:fld>
            <a:endParaRPr lang="en-US"/>
          </a:p>
        </p:txBody>
      </p:sp>
    </p:spTree>
    <p:extLst>
      <p:ext uri="{BB962C8B-B14F-4D97-AF65-F5344CB8AC3E}">
        <p14:creationId xmlns:p14="http://schemas.microsoft.com/office/powerpoint/2010/main" val="152350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r>
              <a:rPr lang="en-US" dirty="0"/>
              <a:t>Beans – hummus</a:t>
            </a:r>
          </a:p>
          <a:p>
            <a:r>
              <a:rPr lang="en-US" dirty="0"/>
              <a:t>Soybeans – Tofu, tempeh, soy yogurt, edamame</a:t>
            </a:r>
          </a:p>
          <a:p>
            <a:r>
              <a:rPr lang="en-US" dirty="0"/>
              <a:t>Nuts – includes nut butters</a:t>
            </a:r>
          </a:p>
          <a:p>
            <a:r>
              <a:rPr lang="en-US" dirty="0"/>
              <a:t>Quinoa – as well as other grains such as amaranth, spelt, millet, sorghum, buckwheat, </a:t>
            </a:r>
            <a:r>
              <a:rPr lang="en-US" dirty="0" err="1"/>
              <a:t>teff</a:t>
            </a:r>
            <a:endParaRPr lang="en-US" dirty="0"/>
          </a:p>
          <a:p>
            <a:endParaRPr lang="en-US" dirty="0"/>
          </a:p>
        </p:txBody>
      </p:sp>
      <p:sp>
        <p:nvSpPr>
          <p:cNvPr id="4" name="Slide Number Placeholder 3"/>
          <p:cNvSpPr>
            <a:spLocks noGrp="1"/>
          </p:cNvSpPr>
          <p:nvPr>
            <p:ph type="sldNum" sz="quarter" idx="10"/>
          </p:nvPr>
        </p:nvSpPr>
        <p:spPr/>
        <p:txBody>
          <a:bodyPr/>
          <a:lstStyle/>
          <a:p>
            <a:fld id="{621D2C34-33D7-4D10-81B5-5D93379917E7}" type="slidenum">
              <a:rPr lang="en-US" smtClean="0"/>
              <a:t>12</a:t>
            </a:fld>
            <a:endParaRPr lang="en-US" dirty="0"/>
          </a:p>
        </p:txBody>
      </p:sp>
    </p:spTree>
    <p:extLst>
      <p:ext uri="{BB962C8B-B14F-4D97-AF65-F5344CB8AC3E}">
        <p14:creationId xmlns:p14="http://schemas.microsoft.com/office/powerpoint/2010/main" val="3745789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Unsaturated fat is the types of fat that is liquid at room temperature and comes mostly from plant sources. Eating foods high in unsaturated fats may help lower LDL cholesterol.</a:t>
            </a:r>
          </a:p>
        </p:txBody>
      </p:sp>
      <p:sp>
        <p:nvSpPr>
          <p:cNvPr id="4" name="Slide Number Placeholder 3"/>
          <p:cNvSpPr>
            <a:spLocks noGrp="1"/>
          </p:cNvSpPr>
          <p:nvPr>
            <p:ph type="sldNum" sz="quarter" idx="10"/>
          </p:nvPr>
        </p:nvSpPr>
        <p:spPr/>
        <p:txBody>
          <a:bodyPr/>
          <a:lstStyle/>
          <a:p>
            <a:fld id="{621D2C34-33D7-4D10-81B5-5D93379917E7}" type="slidenum">
              <a:rPr lang="en-US" smtClean="0"/>
              <a:t>13</a:t>
            </a:fld>
            <a:endParaRPr lang="en-US" dirty="0"/>
          </a:p>
        </p:txBody>
      </p:sp>
    </p:spTree>
    <p:extLst>
      <p:ext uri="{BB962C8B-B14F-4D97-AF65-F5344CB8AC3E}">
        <p14:creationId xmlns:p14="http://schemas.microsoft.com/office/powerpoint/2010/main" val="1074747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Unsaturated fat is the types of fat that is liquid at room temperature and comes mostly from plant sources. Eating foods high in unsaturated fats may help lower LDL cholesterol.</a:t>
            </a:r>
          </a:p>
          <a:p>
            <a:endParaRPr lang="en-US" dirty="0"/>
          </a:p>
          <a:p>
            <a:pPr defTabSz="931774">
              <a:defRPr/>
            </a:pPr>
            <a:r>
              <a:rPr lang="en-US" dirty="0">
                <a:solidFill>
                  <a:srgbClr val="424242"/>
                </a:solidFill>
                <a:latin typeface="arial" panose="020B0604020202020204" pitchFamily="34" charset="0"/>
              </a:rPr>
              <a:t>Registered Dietitians should encourage individuals with COPD to consume a diet that meets the Adequate Intake (AI) for omega-3 fatty acids.  Adequately powered studies have not been conducted to evaluate the effects of intake above the AI. One randomized trial reports improvements in subjects with COPD after consuming an omega-3 fatty acid-rich supplement (Matsuyama et al, 2005). </a:t>
            </a:r>
          </a:p>
          <a:p>
            <a:endParaRPr lang="en-US" dirty="0"/>
          </a:p>
        </p:txBody>
      </p:sp>
      <p:sp>
        <p:nvSpPr>
          <p:cNvPr id="4" name="Slide Number Placeholder 3"/>
          <p:cNvSpPr>
            <a:spLocks noGrp="1"/>
          </p:cNvSpPr>
          <p:nvPr>
            <p:ph type="sldNum" sz="quarter" idx="10"/>
          </p:nvPr>
        </p:nvSpPr>
        <p:spPr/>
        <p:txBody>
          <a:bodyPr/>
          <a:lstStyle/>
          <a:p>
            <a:fld id="{621D2C34-33D7-4D10-81B5-5D93379917E7}" type="slidenum">
              <a:rPr lang="en-US" smtClean="0"/>
              <a:t>14</a:t>
            </a:fld>
            <a:endParaRPr lang="en-US" dirty="0"/>
          </a:p>
        </p:txBody>
      </p:sp>
    </p:spTree>
    <p:extLst>
      <p:ext uri="{BB962C8B-B14F-4D97-AF65-F5344CB8AC3E}">
        <p14:creationId xmlns:p14="http://schemas.microsoft.com/office/powerpoint/2010/main" val="100598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solidFill>
                  <a:srgbClr val="424242"/>
                </a:solidFill>
                <a:latin typeface="arial" panose="020B0604020202020204" pitchFamily="34" charset="0"/>
              </a:rPr>
              <a:t>In stable COPD and during an exacerbation,  the presence of inflammation increases resting energy expenditure (</a:t>
            </a:r>
            <a:r>
              <a:rPr lang="en-US" dirty="0" err="1">
                <a:solidFill>
                  <a:srgbClr val="424242"/>
                </a:solidFill>
                <a:latin typeface="arial" panose="020B0604020202020204" pitchFamily="34" charset="0"/>
              </a:rPr>
              <a:t>Schols</a:t>
            </a:r>
            <a:r>
              <a:rPr lang="en-US" dirty="0">
                <a:solidFill>
                  <a:srgbClr val="424242"/>
                </a:solidFill>
                <a:latin typeface="arial" panose="020B0604020202020204" pitchFamily="34" charset="0"/>
              </a:rPr>
              <a:t> et al, 1996; </a:t>
            </a:r>
            <a:r>
              <a:rPr lang="en-US" dirty="0" err="1">
                <a:solidFill>
                  <a:srgbClr val="424242"/>
                </a:solidFill>
                <a:latin typeface="arial" panose="020B0604020202020204" pitchFamily="34" charset="0"/>
              </a:rPr>
              <a:t>Vermeeren</a:t>
            </a:r>
            <a:r>
              <a:rPr lang="en-US" dirty="0">
                <a:solidFill>
                  <a:srgbClr val="424242"/>
                </a:solidFill>
                <a:latin typeface="arial" panose="020B0604020202020204" pitchFamily="34" charset="0"/>
              </a:rPr>
              <a:t> et al, 1997; Nguyen et al, 1999; </a:t>
            </a:r>
            <a:r>
              <a:rPr lang="en-US" dirty="0" err="1">
                <a:solidFill>
                  <a:srgbClr val="424242"/>
                </a:solidFill>
                <a:latin typeface="arial" panose="020B0604020202020204" pitchFamily="34" charset="0"/>
              </a:rPr>
              <a:t>Schols</a:t>
            </a:r>
            <a:r>
              <a:rPr lang="en-US" dirty="0">
                <a:solidFill>
                  <a:srgbClr val="424242"/>
                </a:solidFill>
                <a:latin typeface="arial" panose="020B0604020202020204" pitchFamily="34" charset="0"/>
              </a:rPr>
              <a:t> et al, 1999; </a:t>
            </a:r>
            <a:r>
              <a:rPr lang="en-US" dirty="0" err="1">
                <a:solidFill>
                  <a:srgbClr val="424242"/>
                </a:solidFill>
                <a:latin typeface="arial" panose="020B0604020202020204" pitchFamily="34" charset="0"/>
              </a:rPr>
              <a:t>Creutzberg</a:t>
            </a:r>
            <a:r>
              <a:rPr lang="en-US" dirty="0">
                <a:solidFill>
                  <a:srgbClr val="424242"/>
                </a:solidFill>
                <a:latin typeface="arial" panose="020B0604020202020204" pitchFamily="34" charset="0"/>
              </a:rPr>
              <a:t> et al, 2000; Cohen et al, 2003; </a:t>
            </a:r>
            <a:r>
              <a:rPr lang="en-US" dirty="0" err="1">
                <a:solidFill>
                  <a:srgbClr val="424242"/>
                </a:solidFill>
                <a:latin typeface="arial" panose="020B0604020202020204" pitchFamily="34" charset="0"/>
              </a:rPr>
              <a:t>Calikoglu</a:t>
            </a:r>
            <a:r>
              <a:rPr lang="en-US" dirty="0">
                <a:solidFill>
                  <a:srgbClr val="424242"/>
                </a:solidFill>
                <a:latin typeface="arial" panose="020B0604020202020204" pitchFamily="34" charset="0"/>
              </a:rPr>
              <a:t> et al, 2004; </a:t>
            </a:r>
            <a:r>
              <a:rPr lang="en-US" dirty="0" err="1">
                <a:solidFill>
                  <a:srgbClr val="424242"/>
                </a:solidFill>
                <a:latin typeface="arial" panose="020B0604020202020204" pitchFamily="34" charset="0"/>
              </a:rPr>
              <a:t>Broekhuizen</a:t>
            </a:r>
            <a:r>
              <a:rPr lang="en-US" dirty="0">
                <a:solidFill>
                  <a:srgbClr val="424242"/>
                </a:solidFill>
                <a:latin typeface="arial" panose="020B0604020202020204" pitchFamily="34" charset="0"/>
              </a:rPr>
              <a:t> et al, 2006) (EAL)</a:t>
            </a:r>
          </a:p>
          <a:p>
            <a:pPr>
              <a:buFont typeface="Arial" panose="020B0604020202020204" pitchFamily="34" charset="0"/>
              <a:buNone/>
            </a:pPr>
            <a:endParaRPr lang="en-US" dirty="0">
              <a:solidFill>
                <a:srgbClr val="424242"/>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21D2C34-33D7-4D10-81B5-5D93379917E7}" type="slidenum">
              <a:rPr lang="en-US" smtClean="0"/>
              <a:t>15</a:t>
            </a:fld>
            <a:endParaRPr lang="en-US" dirty="0"/>
          </a:p>
        </p:txBody>
      </p:sp>
    </p:spTree>
    <p:extLst>
      <p:ext uri="{BB962C8B-B14F-4D97-AF65-F5344CB8AC3E}">
        <p14:creationId xmlns:p14="http://schemas.microsoft.com/office/powerpoint/2010/main" val="3609783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0.5 grams or less are not required to be indicated on nutrition facts label. As stated, even a small amount can be very detrimental</a:t>
            </a:r>
          </a:p>
        </p:txBody>
      </p:sp>
      <p:sp>
        <p:nvSpPr>
          <p:cNvPr id="4" name="Slide Number Placeholder 3"/>
          <p:cNvSpPr>
            <a:spLocks noGrp="1"/>
          </p:cNvSpPr>
          <p:nvPr>
            <p:ph type="sldNum" sz="quarter" idx="10"/>
          </p:nvPr>
        </p:nvSpPr>
        <p:spPr/>
        <p:txBody>
          <a:bodyPr/>
          <a:lstStyle/>
          <a:p>
            <a:fld id="{621D2C34-33D7-4D10-81B5-5D93379917E7}" type="slidenum">
              <a:rPr lang="en-US" smtClean="0"/>
              <a:t>16</a:t>
            </a:fld>
            <a:endParaRPr lang="en-US" dirty="0"/>
          </a:p>
        </p:txBody>
      </p:sp>
    </p:spTree>
    <p:extLst>
      <p:ext uri="{BB962C8B-B14F-4D97-AF65-F5344CB8AC3E}">
        <p14:creationId xmlns:p14="http://schemas.microsoft.com/office/powerpoint/2010/main" val="3816400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424242"/>
                </a:solidFill>
                <a:latin typeface="arial" panose="020B0604020202020204" pitchFamily="34" charset="0"/>
              </a:rPr>
              <a:t>Registered dietitians should advise individuals with COPD that the consumption of milk and milk products is unrelated to mucus production. Studies report no significant effect of milk and milk product consumption on mucus production or various lung function parameters, despite individual sensory perception.</a:t>
            </a:r>
          </a:p>
          <a:p>
            <a:pPr>
              <a:buFont typeface="Arial" panose="020B0604020202020204" pitchFamily="34" charset="0"/>
              <a:buChar char="•"/>
            </a:pPr>
            <a:r>
              <a:rPr lang="en-US" dirty="0">
                <a:solidFill>
                  <a:srgbClr val="424242"/>
                </a:solidFill>
                <a:latin typeface="arial" panose="020B0604020202020204" pitchFamily="34" charset="0"/>
              </a:rPr>
              <a:t>Authors of a narrative review published in 2005, of 49 references, concluded that while some people may perceive some aspects of mucus production after consuming milk and milk products (either cow's or soy), there is no significant effect of milk and milk product consumption on mucus production or various lung function parameters (</a:t>
            </a:r>
            <a:r>
              <a:rPr lang="en-US" dirty="0" err="1">
                <a:solidFill>
                  <a:srgbClr val="424242"/>
                </a:solidFill>
                <a:latin typeface="arial" panose="020B0604020202020204" pitchFamily="34" charset="0"/>
              </a:rPr>
              <a:t>Wuthrich</a:t>
            </a:r>
            <a:r>
              <a:rPr lang="en-US" dirty="0">
                <a:solidFill>
                  <a:srgbClr val="424242"/>
                </a:solidFill>
                <a:latin typeface="arial" panose="020B0604020202020204" pitchFamily="34" charset="0"/>
              </a:rPr>
              <a:t> et al, 2005) </a:t>
            </a:r>
          </a:p>
          <a:p>
            <a:pPr>
              <a:buFont typeface="Arial" panose="020B0604020202020204" pitchFamily="34" charset="0"/>
              <a:buChar char="•"/>
            </a:pPr>
            <a:r>
              <a:rPr lang="en-US" dirty="0">
                <a:solidFill>
                  <a:srgbClr val="424242"/>
                </a:solidFill>
                <a:latin typeface="arial" panose="020B0604020202020204" pitchFamily="34" charset="0"/>
              </a:rPr>
              <a:t>Further research on milk and milk product consumption on mucus production in people with COPD is needed. </a:t>
            </a:r>
          </a:p>
          <a:p>
            <a:pPr>
              <a:buFont typeface="Arial" panose="020B0604020202020204" pitchFamily="34" charset="0"/>
              <a:buChar char="•"/>
            </a:pPr>
            <a:r>
              <a:rPr lang="en-US" dirty="0">
                <a:solidFill>
                  <a:srgbClr val="424242"/>
                </a:solidFill>
                <a:latin typeface="arial" panose="020B0604020202020204" pitchFamily="34" charset="0"/>
              </a:rPr>
              <a:t>Limiting milk and milk product consumption can lead to low intakes of many nutrients, including calcium.</a:t>
            </a:r>
          </a:p>
          <a:p>
            <a:pPr>
              <a:buFont typeface="Arial" panose="020B0604020202020204" pitchFamily="34" charset="0"/>
              <a:buChar char="•"/>
            </a:pPr>
            <a:r>
              <a:rPr lang="en-US" dirty="0">
                <a:solidFill>
                  <a:srgbClr val="424242"/>
                </a:solidFill>
                <a:latin typeface="arial" panose="020B0604020202020204" pitchFamily="34" charset="0"/>
              </a:rPr>
              <a:t>research reports that consumption of milk does not significantly change various lung function parameters</a:t>
            </a:r>
          </a:p>
          <a:p>
            <a:pPr>
              <a:buFont typeface="Arial" panose="020B0604020202020204" pitchFamily="34" charset="0"/>
              <a:buChar char="•"/>
            </a:pPr>
            <a:r>
              <a:rPr lang="en-US" dirty="0">
                <a:solidFill>
                  <a:srgbClr val="424242"/>
                </a:solidFill>
                <a:latin typeface="arial" panose="020B0604020202020204" pitchFamily="34" charset="0"/>
              </a:rPr>
              <a:t>people who believe that milk increases mucus formation are more likely to report changes in sensory perceptions related to mucus after drinking milk than those who do not hold the same belief</a:t>
            </a:r>
          </a:p>
          <a:p>
            <a:pPr>
              <a:buFont typeface="Arial" panose="020B0604020202020204" pitchFamily="34" charset="0"/>
              <a:buChar char="•"/>
            </a:pPr>
            <a:r>
              <a:rPr lang="en-US" dirty="0">
                <a:solidFill>
                  <a:srgbClr val="424242"/>
                </a:solidFill>
                <a:latin typeface="arial" panose="020B0604020202020204" pitchFamily="34" charset="0"/>
              </a:rPr>
              <a:t>symptoms of increased mucus formation were detected after consumption of both cow's milk and a soy beverage with similar sensory properties</a:t>
            </a:r>
          </a:p>
          <a:p>
            <a:pPr>
              <a:buFont typeface="Arial" panose="020B0604020202020204" pitchFamily="34" charset="0"/>
              <a:buChar char="•"/>
            </a:pPr>
            <a:r>
              <a:rPr lang="en-US" dirty="0">
                <a:solidFill>
                  <a:srgbClr val="424242"/>
                </a:solidFill>
                <a:latin typeface="arial" panose="020B0604020202020204" pitchFamily="34" charset="0"/>
              </a:rPr>
              <a:t>persons who were convinced of mucus formation due to milk consumption showed more respiratory symptoms; this may be partially explained by the aggregation after mixing of an emulsion such as milk with saliva</a:t>
            </a:r>
          </a:p>
          <a:p>
            <a:r>
              <a:rPr lang="en-US" dirty="0"/>
              <a:t>*Taken from EAL</a:t>
            </a:r>
          </a:p>
        </p:txBody>
      </p:sp>
      <p:sp>
        <p:nvSpPr>
          <p:cNvPr id="4" name="Slide Number Placeholder 3"/>
          <p:cNvSpPr>
            <a:spLocks noGrp="1"/>
          </p:cNvSpPr>
          <p:nvPr>
            <p:ph type="sldNum" sz="quarter" idx="10"/>
          </p:nvPr>
        </p:nvSpPr>
        <p:spPr/>
        <p:txBody>
          <a:bodyPr/>
          <a:lstStyle/>
          <a:p>
            <a:fld id="{9A4F2592-F7C1-4E92-9479-890F6DEFC12B}" type="slidenum">
              <a:rPr lang="en-US" smtClean="0"/>
              <a:t>17</a:t>
            </a:fld>
            <a:endParaRPr lang="en-US"/>
          </a:p>
        </p:txBody>
      </p:sp>
    </p:spTree>
    <p:extLst>
      <p:ext uri="{BB962C8B-B14F-4D97-AF65-F5344CB8AC3E}">
        <p14:creationId xmlns:p14="http://schemas.microsoft.com/office/powerpoint/2010/main" val="354721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solidFill>
                  <a:srgbClr val="424242"/>
                </a:solidFill>
                <a:latin typeface="arial" panose="020B0604020202020204" pitchFamily="34" charset="0"/>
              </a:rPr>
              <a:t>People with COPD are at increased risk for osteoporosis and vertebral fractures and the prevalence ranges from 25% to 60% (Szymanski et al, 2002; </a:t>
            </a:r>
            <a:r>
              <a:rPr lang="en-US" dirty="0" err="1">
                <a:solidFill>
                  <a:srgbClr val="424242"/>
                </a:solidFill>
                <a:latin typeface="arial" panose="020B0604020202020204" pitchFamily="34" charset="0"/>
              </a:rPr>
              <a:t>Papaioannou</a:t>
            </a:r>
            <a:r>
              <a:rPr lang="en-US" dirty="0">
                <a:solidFill>
                  <a:srgbClr val="424242"/>
                </a:solidFill>
                <a:latin typeface="arial" panose="020B0604020202020204" pitchFamily="34" charset="0"/>
              </a:rPr>
              <a:t> et al, 2003; Soriano et al, 2005)</a:t>
            </a:r>
          </a:p>
          <a:p>
            <a:pPr>
              <a:buFont typeface="Arial" panose="020B0604020202020204" pitchFamily="34" charset="0"/>
              <a:buChar char="•"/>
            </a:pPr>
            <a:r>
              <a:rPr lang="en-US" dirty="0">
                <a:solidFill>
                  <a:srgbClr val="424242"/>
                </a:solidFill>
                <a:latin typeface="arial" panose="020B0604020202020204" pitchFamily="34" charset="0"/>
              </a:rPr>
              <a:t>Four studies support a positive correlation between low body weight or BMI with decreased bone mineral density in subjects with COPD (Nishimura et al, 1997; </a:t>
            </a:r>
            <a:r>
              <a:rPr lang="en-US" dirty="0" err="1">
                <a:solidFill>
                  <a:srgbClr val="424242"/>
                </a:solidFill>
                <a:latin typeface="arial" panose="020B0604020202020204" pitchFamily="34" charset="0"/>
              </a:rPr>
              <a:t>Incalzi</a:t>
            </a:r>
            <a:r>
              <a:rPr lang="en-US" dirty="0">
                <a:solidFill>
                  <a:srgbClr val="424242"/>
                </a:solidFill>
                <a:latin typeface="arial" panose="020B0604020202020204" pitchFamily="34" charset="0"/>
              </a:rPr>
              <a:t> et al, 2000; </a:t>
            </a:r>
            <a:r>
              <a:rPr lang="en-US" dirty="0" err="1">
                <a:solidFill>
                  <a:srgbClr val="424242"/>
                </a:solidFill>
                <a:latin typeface="arial" panose="020B0604020202020204" pitchFamily="34" charset="0"/>
              </a:rPr>
              <a:t>Katsura</a:t>
            </a:r>
            <a:r>
              <a:rPr lang="en-US" dirty="0">
                <a:solidFill>
                  <a:srgbClr val="424242"/>
                </a:solidFill>
                <a:latin typeface="arial" panose="020B0604020202020204" pitchFamily="34" charset="0"/>
              </a:rPr>
              <a:t> and Kida, 2002; Bolton et al, 2004)</a:t>
            </a:r>
          </a:p>
          <a:p>
            <a:pPr>
              <a:buFont typeface="Arial" panose="020B0604020202020204" pitchFamily="34" charset="0"/>
              <a:buChar char="•"/>
            </a:pPr>
            <a:r>
              <a:rPr lang="en-US" dirty="0">
                <a:solidFill>
                  <a:srgbClr val="424242"/>
                </a:solidFill>
                <a:latin typeface="arial" panose="020B0604020202020204" pitchFamily="34" charset="0"/>
              </a:rPr>
              <a:t>Additional risk factors reported include older age, smoking and corticosteroid use (</a:t>
            </a:r>
            <a:r>
              <a:rPr lang="en-US" dirty="0" err="1">
                <a:solidFill>
                  <a:srgbClr val="424242"/>
                </a:solidFill>
                <a:latin typeface="arial" panose="020B0604020202020204" pitchFamily="34" charset="0"/>
              </a:rPr>
              <a:t>Yeh</a:t>
            </a:r>
            <a:r>
              <a:rPr lang="en-US" dirty="0">
                <a:solidFill>
                  <a:srgbClr val="424242"/>
                </a:solidFill>
                <a:latin typeface="arial" panose="020B0604020202020204" pitchFamily="34" charset="0"/>
              </a:rPr>
              <a:t> et al, 2002; Melton et al, 2004; de Vries et al, 2005)</a:t>
            </a:r>
          </a:p>
          <a:p>
            <a:pPr>
              <a:buFont typeface="Arial" panose="020B0604020202020204" pitchFamily="34" charset="0"/>
              <a:buChar char="•"/>
            </a:pPr>
            <a:r>
              <a:rPr lang="en-US" dirty="0">
                <a:solidFill>
                  <a:srgbClr val="424242"/>
                </a:solidFill>
                <a:latin typeface="arial" panose="020B0604020202020204" pitchFamily="34" charset="0"/>
              </a:rPr>
              <a:t>Emerging research reports associations between hypercapnia,  vitamin D status and bone mineral density (</a:t>
            </a:r>
            <a:r>
              <a:rPr lang="en-US" dirty="0" err="1">
                <a:solidFill>
                  <a:srgbClr val="424242"/>
                </a:solidFill>
                <a:latin typeface="arial" panose="020B0604020202020204" pitchFamily="34" charset="0"/>
              </a:rPr>
              <a:t>Dimai</a:t>
            </a:r>
            <a:r>
              <a:rPr lang="en-US" dirty="0">
                <a:solidFill>
                  <a:srgbClr val="424242"/>
                </a:solidFill>
                <a:latin typeface="arial" panose="020B0604020202020204" pitchFamily="34" charset="0"/>
              </a:rPr>
              <a:t> et al, 2001; </a:t>
            </a:r>
            <a:r>
              <a:rPr lang="en-US" dirty="0" err="1">
                <a:solidFill>
                  <a:srgbClr val="424242"/>
                </a:solidFill>
                <a:latin typeface="arial" panose="020B0604020202020204" pitchFamily="34" charset="0"/>
              </a:rPr>
              <a:t>Karadag</a:t>
            </a:r>
            <a:r>
              <a:rPr lang="en-US" dirty="0">
                <a:solidFill>
                  <a:srgbClr val="424242"/>
                </a:solidFill>
                <a:latin typeface="arial" panose="020B0604020202020204" pitchFamily="34" charset="0"/>
              </a:rPr>
              <a:t> et al, 2003; Forli et al, 2004). Further research is needed in these areas.</a:t>
            </a:r>
          </a:p>
          <a:p>
            <a:pPr>
              <a:buFont typeface="Arial" panose="020B0604020202020204" pitchFamily="34" charset="0"/>
              <a:buChar char="•"/>
            </a:pPr>
            <a:r>
              <a:rPr lang="en-US" dirty="0">
                <a:solidFill>
                  <a:srgbClr val="424242"/>
                </a:solidFill>
                <a:latin typeface="arial" panose="020B0604020202020204" pitchFamily="34" charset="0"/>
              </a:rPr>
              <a:t>For individuals with COPD who have osteopenia or osteoporosis, registered dietitians should encourage consumption of adequate amounts of calcium and vitamin D, as well as avoidance of tobacco smoking and excessive alcohol intake, as determined by national treatment guidelines for osteoporosis. Osteopenia and osteoporosis guidelines specific to individuals with COPD have not yet been determined.</a:t>
            </a:r>
          </a:p>
          <a:p>
            <a:pPr>
              <a:buFont typeface="Arial" panose="020B0604020202020204" pitchFamily="34" charset="0"/>
              <a:buChar char="•"/>
            </a:pPr>
            <a:r>
              <a:rPr lang="en-US" dirty="0">
                <a:solidFill>
                  <a:srgbClr val="424242"/>
                </a:solidFill>
                <a:latin typeface="arial" panose="020B0604020202020204" pitchFamily="34" charset="0"/>
              </a:rPr>
              <a:t>Synopsis of Major Recommendations to the Clinician: Advise on adequate amounts of calcium (at least 1, 200mg per day, including supplements, if necessary) and vitamin D (800 IU to 1, 000 IU per day of vitamin D</a:t>
            </a:r>
            <a:r>
              <a:rPr lang="en-US" baseline="-25000" dirty="0">
                <a:solidFill>
                  <a:srgbClr val="424242"/>
                </a:solidFill>
                <a:latin typeface="arial" panose="020B0604020202020204" pitchFamily="34" charset="0"/>
              </a:rPr>
              <a:t>3</a:t>
            </a:r>
            <a:r>
              <a:rPr lang="en-US" dirty="0">
                <a:solidFill>
                  <a:srgbClr val="424242"/>
                </a:solidFill>
                <a:latin typeface="arial" panose="020B0604020202020204" pitchFamily="34" charset="0"/>
              </a:rPr>
              <a:t>for individuals at risk of insufficiency).</a:t>
            </a:r>
          </a:p>
          <a:p>
            <a:pPr>
              <a:buFont typeface="Arial" panose="020B0604020202020204" pitchFamily="34" charset="0"/>
              <a:buChar char="•"/>
            </a:pPr>
            <a:r>
              <a:rPr lang="en-US" dirty="0">
                <a:solidFill>
                  <a:srgbClr val="424242"/>
                </a:solidFill>
                <a:latin typeface="arial" panose="020B0604020202020204" pitchFamily="34" charset="0"/>
              </a:rPr>
              <a:t>Advise avoidance of tobacco smoking and excessive alcohol intake</a:t>
            </a:r>
          </a:p>
          <a:p>
            <a:pPr>
              <a:buFont typeface="Arial" panose="020B0604020202020204" pitchFamily="34" charset="0"/>
              <a:buChar char="•"/>
            </a:pPr>
            <a:r>
              <a:rPr lang="en-US" dirty="0">
                <a:solidFill>
                  <a:srgbClr val="424242"/>
                </a:solidFill>
                <a:latin typeface="arial" panose="020B0604020202020204" pitchFamily="34" charset="0"/>
              </a:rPr>
              <a:t>Initiate therapy in those with BMD T-scores up to -2.5 at the femoral neck, total hip or spine by DXA, after appropriate evaluation.</a:t>
            </a:r>
          </a:p>
        </p:txBody>
      </p:sp>
      <p:sp>
        <p:nvSpPr>
          <p:cNvPr id="4" name="Slide Number Placeholder 3"/>
          <p:cNvSpPr>
            <a:spLocks noGrp="1"/>
          </p:cNvSpPr>
          <p:nvPr>
            <p:ph type="sldNum" sz="quarter" idx="10"/>
          </p:nvPr>
        </p:nvSpPr>
        <p:spPr/>
        <p:txBody>
          <a:bodyPr/>
          <a:lstStyle/>
          <a:p>
            <a:fld id="{9A4F2592-F7C1-4E92-9479-890F6DEFC12B}" type="slidenum">
              <a:rPr lang="en-US" smtClean="0"/>
              <a:t>18</a:t>
            </a:fld>
            <a:endParaRPr lang="en-US"/>
          </a:p>
        </p:txBody>
      </p:sp>
    </p:spTree>
    <p:extLst>
      <p:ext uri="{BB962C8B-B14F-4D97-AF65-F5344CB8AC3E}">
        <p14:creationId xmlns:p14="http://schemas.microsoft.com/office/powerpoint/2010/main" val="2915571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factors unlisted that can affect bones, these are most pertinent to COPD.</a:t>
            </a:r>
          </a:p>
          <a:p>
            <a:endParaRPr lang="en-US" dirty="0"/>
          </a:p>
          <a:p>
            <a:r>
              <a:rPr lang="en-US" dirty="0"/>
              <a:t>Often, people with COPD take steroids. Long-term use of steroids may increase your need for calcium. Consider taking calcium supplements. Look for one that includes vitamin D. Calcium carbonate or calcium citrate are good sources of calcium. (lung.org)</a:t>
            </a:r>
          </a:p>
          <a:p>
            <a:endParaRPr lang="en-US" dirty="0"/>
          </a:p>
          <a:p>
            <a:r>
              <a:rPr lang="en-US" b="1" dirty="0"/>
              <a:t>Hypercapnia</a:t>
            </a:r>
            <a:r>
              <a:rPr lang="en-US" dirty="0"/>
              <a:t>, or hypercarbia, is when you have too much carbon dioxide (CO</a:t>
            </a:r>
            <a:r>
              <a:rPr lang="en-US" baseline="-25000" dirty="0"/>
              <a:t>2</a:t>
            </a:r>
            <a:r>
              <a:rPr lang="en-US" dirty="0"/>
              <a:t>) in your bloodstream. It usually happens as a result of hypoventilation, or not being able to breathe properly and get oxygen into your lungs.</a:t>
            </a:r>
          </a:p>
          <a:p>
            <a:endParaRPr lang="en-US" dirty="0"/>
          </a:p>
          <a:p>
            <a:pPr>
              <a:buFont typeface="Arial" panose="020B0604020202020204" pitchFamily="34" charset="0"/>
              <a:buChar char="•"/>
            </a:pPr>
            <a:r>
              <a:rPr lang="en-US" dirty="0">
                <a:solidFill>
                  <a:srgbClr val="424242"/>
                </a:solidFill>
                <a:latin typeface="arial" panose="020B0604020202020204" pitchFamily="34" charset="0"/>
              </a:rPr>
              <a:t>People with COPD are at increased risk for osteoporosis and vertebral fractures and the prevalence ranges from 25% to 60% (Szymanski et al, 2002; </a:t>
            </a:r>
            <a:r>
              <a:rPr lang="en-US" dirty="0" err="1">
                <a:solidFill>
                  <a:srgbClr val="424242"/>
                </a:solidFill>
                <a:latin typeface="arial" panose="020B0604020202020204" pitchFamily="34" charset="0"/>
              </a:rPr>
              <a:t>Papaioannou</a:t>
            </a:r>
            <a:r>
              <a:rPr lang="en-US" dirty="0">
                <a:solidFill>
                  <a:srgbClr val="424242"/>
                </a:solidFill>
                <a:latin typeface="arial" panose="020B0604020202020204" pitchFamily="34" charset="0"/>
              </a:rPr>
              <a:t> et al, 2003; Soriano et al, 2005)</a:t>
            </a:r>
          </a:p>
          <a:p>
            <a:pPr>
              <a:buFont typeface="Arial" panose="020B0604020202020204" pitchFamily="34" charset="0"/>
              <a:buChar char="•"/>
            </a:pPr>
            <a:r>
              <a:rPr lang="en-US" dirty="0">
                <a:solidFill>
                  <a:srgbClr val="424242"/>
                </a:solidFill>
                <a:latin typeface="arial" panose="020B0604020202020204" pitchFamily="34" charset="0"/>
              </a:rPr>
              <a:t>Four studies support a positive correlation between low body weight or BMI with decreased bone mineral density in subjects with COPD (Nishimura et al, 1997; </a:t>
            </a:r>
            <a:r>
              <a:rPr lang="en-US" dirty="0" err="1">
                <a:solidFill>
                  <a:srgbClr val="424242"/>
                </a:solidFill>
                <a:latin typeface="arial" panose="020B0604020202020204" pitchFamily="34" charset="0"/>
              </a:rPr>
              <a:t>Incalzi</a:t>
            </a:r>
            <a:r>
              <a:rPr lang="en-US" dirty="0">
                <a:solidFill>
                  <a:srgbClr val="424242"/>
                </a:solidFill>
                <a:latin typeface="arial" panose="020B0604020202020204" pitchFamily="34" charset="0"/>
              </a:rPr>
              <a:t> et al, 2000; </a:t>
            </a:r>
            <a:r>
              <a:rPr lang="en-US" dirty="0" err="1">
                <a:solidFill>
                  <a:srgbClr val="424242"/>
                </a:solidFill>
                <a:latin typeface="arial" panose="020B0604020202020204" pitchFamily="34" charset="0"/>
              </a:rPr>
              <a:t>Katsura</a:t>
            </a:r>
            <a:r>
              <a:rPr lang="en-US" dirty="0">
                <a:solidFill>
                  <a:srgbClr val="424242"/>
                </a:solidFill>
                <a:latin typeface="arial" panose="020B0604020202020204" pitchFamily="34" charset="0"/>
              </a:rPr>
              <a:t> and Kida, 2002; Bolton et al, 2004)</a:t>
            </a:r>
          </a:p>
          <a:p>
            <a:pPr>
              <a:buFont typeface="Arial" panose="020B0604020202020204" pitchFamily="34" charset="0"/>
              <a:buChar char="•"/>
            </a:pPr>
            <a:r>
              <a:rPr lang="en-US" dirty="0">
                <a:solidFill>
                  <a:srgbClr val="424242"/>
                </a:solidFill>
                <a:latin typeface="arial" panose="020B0604020202020204" pitchFamily="34" charset="0"/>
              </a:rPr>
              <a:t>Additional risk factors reported include older age, smoking and corticosteroid use (</a:t>
            </a:r>
            <a:r>
              <a:rPr lang="en-US" dirty="0" err="1">
                <a:solidFill>
                  <a:srgbClr val="424242"/>
                </a:solidFill>
                <a:latin typeface="arial" panose="020B0604020202020204" pitchFamily="34" charset="0"/>
              </a:rPr>
              <a:t>Yeh</a:t>
            </a:r>
            <a:r>
              <a:rPr lang="en-US" dirty="0">
                <a:solidFill>
                  <a:srgbClr val="424242"/>
                </a:solidFill>
                <a:latin typeface="arial" panose="020B0604020202020204" pitchFamily="34" charset="0"/>
              </a:rPr>
              <a:t> et al, 2002; Melton et al, 2004; de </a:t>
            </a:r>
            <a:r>
              <a:rPr lang="en-US" dirty="0" err="1">
                <a:solidFill>
                  <a:srgbClr val="424242"/>
                </a:solidFill>
                <a:latin typeface="arial" panose="020B0604020202020204" pitchFamily="34" charset="0"/>
              </a:rPr>
              <a:t>Vries</a:t>
            </a:r>
            <a:r>
              <a:rPr lang="en-US" dirty="0">
                <a:solidFill>
                  <a:srgbClr val="424242"/>
                </a:solidFill>
                <a:latin typeface="arial" panose="020B0604020202020204" pitchFamily="34" charset="0"/>
              </a:rPr>
              <a:t> et al, 2005)</a:t>
            </a:r>
          </a:p>
          <a:p>
            <a:pPr>
              <a:buFont typeface="Arial" panose="020B0604020202020204" pitchFamily="34" charset="0"/>
              <a:buChar char="•"/>
            </a:pPr>
            <a:r>
              <a:rPr lang="en-US" dirty="0">
                <a:solidFill>
                  <a:srgbClr val="424242"/>
                </a:solidFill>
                <a:latin typeface="arial" panose="020B0604020202020204" pitchFamily="34" charset="0"/>
              </a:rPr>
              <a:t>Emerging research reports associations between hypercapnia,  vitamin D status and bone mineral density (</a:t>
            </a:r>
            <a:r>
              <a:rPr lang="en-US" dirty="0" err="1">
                <a:solidFill>
                  <a:srgbClr val="424242"/>
                </a:solidFill>
                <a:latin typeface="arial" panose="020B0604020202020204" pitchFamily="34" charset="0"/>
              </a:rPr>
              <a:t>Dimai</a:t>
            </a:r>
            <a:r>
              <a:rPr lang="en-US" dirty="0">
                <a:solidFill>
                  <a:srgbClr val="424242"/>
                </a:solidFill>
                <a:latin typeface="arial" panose="020B0604020202020204" pitchFamily="34" charset="0"/>
              </a:rPr>
              <a:t> et al, 2001; </a:t>
            </a:r>
            <a:r>
              <a:rPr lang="en-US" dirty="0" err="1">
                <a:solidFill>
                  <a:srgbClr val="424242"/>
                </a:solidFill>
                <a:latin typeface="arial" panose="020B0604020202020204" pitchFamily="34" charset="0"/>
              </a:rPr>
              <a:t>Karadag</a:t>
            </a:r>
            <a:r>
              <a:rPr lang="en-US" dirty="0">
                <a:solidFill>
                  <a:srgbClr val="424242"/>
                </a:solidFill>
                <a:latin typeface="arial" panose="020B0604020202020204" pitchFamily="34" charset="0"/>
              </a:rPr>
              <a:t> et al, 2003; Forli et al, 2004). Further research is needed in these areas.</a:t>
            </a:r>
          </a:p>
          <a:p>
            <a:pPr>
              <a:buFont typeface="Arial" panose="020B0604020202020204" pitchFamily="34" charset="0"/>
              <a:buChar char="•"/>
            </a:pPr>
            <a:r>
              <a:rPr lang="en-US" dirty="0">
                <a:solidFill>
                  <a:srgbClr val="424242"/>
                </a:solidFill>
                <a:latin typeface="arial" panose="020B0604020202020204" pitchFamily="34" charset="0"/>
              </a:rPr>
              <a:t>For individuals with COPD who have osteopenia or osteoporosis, registered dietitians should encourage consumption of adequate amounts of calcium and vitamin D, as well as avoidance of tobacco smoking and excessive alcohol intake, as determined by national treatment guidelines for osteoporosis. Osteopenia and osteoporosis guidelines specific to individuals with COPD have not yet been determined.</a:t>
            </a:r>
          </a:p>
          <a:p>
            <a:pPr>
              <a:buFont typeface="Arial" panose="020B0604020202020204" pitchFamily="34" charset="0"/>
              <a:buChar char="•"/>
            </a:pPr>
            <a:r>
              <a:rPr lang="en-US" dirty="0">
                <a:solidFill>
                  <a:srgbClr val="424242"/>
                </a:solidFill>
                <a:latin typeface="arial" panose="020B0604020202020204" pitchFamily="34" charset="0"/>
              </a:rPr>
              <a:t>Synopsis of Major Recommendations to the Clinician: Advise on adequate amounts of calcium (at least 1, 200mg per day, including supplements, if necessary) and vitamin D (800 IU to 1, 000 IU per day of vitamin D</a:t>
            </a:r>
            <a:r>
              <a:rPr lang="en-US" baseline="-25000" dirty="0">
                <a:solidFill>
                  <a:srgbClr val="424242"/>
                </a:solidFill>
                <a:latin typeface="arial" panose="020B0604020202020204" pitchFamily="34" charset="0"/>
              </a:rPr>
              <a:t>3</a:t>
            </a:r>
            <a:r>
              <a:rPr lang="en-US" dirty="0">
                <a:solidFill>
                  <a:srgbClr val="424242"/>
                </a:solidFill>
                <a:latin typeface="arial" panose="020B0604020202020204" pitchFamily="34" charset="0"/>
              </a:rPr>
              <a:t>for individuals at risk of insufficiency).</a:t>
            </a:r>
          </a:p>
          <a:p>
            <a:pPr>
              <a:buFont typeface="Arial" panose="020B0604020202020204" pitchFamily="34" charset="0"/>
              <a:buChar char="•"/>
            </a:pPr>
            <a:r>
              <a:rPr lang="en-US" dirty="0">
                <a:solidFill>
                  <a:srgbClr val="424242"/>
                </a:solidFill>
                <a:latin typeface="arial" panose="020B0604020202020204" pitchFamily="34" charset="0"/>
              </a:rPr>
              <a:t>Advise avoidance of tobacco smoking and excessive alcohol intake</a:t>
            </a:r>
          </a:p>
          <a:p>
            <a:pPr>
              <a:buFont typeface="Arial" panose="020B0604020202020204" pitchFamily="34" charset="0"/>
              <a:buChar char="•"/>
            </a:pPr>
            <a:r>
              <a:rPr lang="en-US" dirty="0">
                <a:solidFill>
                  <a:srgbClr val="424242"/>
                </a:solidFill>
                <a:latin typeface="arial" panose="020B0604020202020204" pitchFamily="34" charset="0"/>
              </a:rPr>
              <a:t>Initiate therapy in those with BMD T-scores up to -2.5 at the femoral neck, total hip or spine by DXA, after appropriate evaluation.</a:t>
            </a:r>
          </a:p>
          <a:p>
            <a:endParaRPr lang="en-US" dirty="0"/>
          </a:p>
        </p:txBody>
      </p:sp>
      <p:sp>
        <p:nvSpPr>
          <p:cNvPr id="4" name="Slide Number Placeholder 3"/>
          <p:cNvSpPr>
            <a:spLocks noGrp="1"/>
          </p:cNvSpPr>
          <p:nvPr>
            <p:ph type="sldNum" sz="quarter" idx="10"/>
          </p:nvPr>
        </p:nvSpPr>
        <p:spPr/>
        <p:txBody>
          <a:bodyPr/>
          <a:lstStyle/>
          <a:p>
            <a:fld id="{9A4F2592-F7C1-4E92-9479-890F6DEFC12B}" type="slidenum">
              <a:rPr lang="en-US" smtClean="0"/>
              <a:t>19</a:t>
            </a:fld>
            <a:endParaRPr lang="en-US"/>
          </a:p>
        </p:txBody>
      </p:sp>
    </p:spTree>
    <p:extLst>
      <p:ext uri="{BB962C8B-B14F-4D97-AF65-F5344CB8AC3E}">
        <p14:creationId xmlns:p14="http://schemas.microsoft.com/office/powerpoint/2010/main" val="3750904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plenty of fluids</a:t>
            </a:r>
          </a:p>
          <a:p>
            <a:r>
              <a:rPr lang="en-US" dirty="0"/>
              <a:t> Fluids help thin mucus and keep your airways more clear. Drink 8 glasses of water every day, and choose soups and broths often. (Try to take your fluids between meals, so they won’t interfere with your appetite at mealtimes.) Limit your caffeine intake, though — it can make you nervous and may interfere with some of your medications.</a:t>
            </a:r>
          </a:p>
          <a:p>
            <a:r>
              <a:rPr lang="en-US" dirty="0"/>
              <a:t>Keep your salt intake to 2,400 mg a day or less. Salt makes you retain fluids, which can make breathing harder. (lung.org)</a:t>
            </a:r>
          </a:p>
          <a:p>
            <a:endParaRPr lang="en-US" dirty="0"/>
          </a:p>
          <a:p>
            <a:r>
              <a:rPr lang="en-US" dirty="0"/>
              <a:t>COPD and HTN</a:t>
            </a:r>
          </a:p>
          <a:p>
            <a:r>
              <a:rPr lang="en-US" dirty="0"/>
              <a:t>As you may have guessed, COPD takes a significant toll upon the body. Breathlessness, weight loss, sleeping and eating problems, and a depletion in energy are just some of the effects that the disease can cause for a person. COPD can also affect the workings of the heart. The nature of the disease forces the heart to work overtime.</a:t>
            </a:r>
          </a:p>
          <a:p>
            <a:r>
              <a:rPr lang="en-US" dirty="0"/>
              <a:t>Since the lungs are damaged, the amount of oxygen that goes to the blood is reduced. This produces high blood pressure in the blood vessels from the heart to the lungs, and makes it even more difficult for the heart to pump much-needed blood to the rest of the body. This lung disease can also cause the body to produce more red blood cells, which can make the blood thicker and harder to pump. The COPD and hypertension working together forces the person to breathe faster in order to take in more oxygen.</a:t>
            </a:r>
          </a:p>
          <a:p>
            <a:endParaRPr lang="en-US" dirty="0"/>
          </a:p>
          <a:p>
            <a:endParaRPr lang="en-US" dirty="0"/>
          </a:p>
        </p:txBody>
      </p:sp>
      <p:sp>
        <p:nvSpPr>
          <p:cNvPr id="4" name="Slide Number Placeholder 3"/>
          <p:cNvSpPr>
            <a:spLocks noGrp="1"/>
          </p:cNvSpPr>
          <p:nvPr>
            <p:ph type="sldNum" sz="quarter" idx="10"/>
          </p:nvPr>
        </p:nvSpPr>
        <p:spPr/>
        <p:txBody>
          <a:bodyPr/>
          <a:lstStyle/>
          <a:p>
            <a:fld id="{9A4F2592-F7C1-4E92-9479-890F6DEFC12B}" type="slidenum">
              <a:rPr lang="en-US" smtClean="0"/>
              <a:t>20</a:t>
            </a:fld>
            <a:endParaRPr lang="en-US"/>
          </a:p>
        </p:txBody>
      </p:sp>
    </p:spTree>
    <p:extLst>
      <p:ext uri="{BB962C8B-B14F-4D97-AF65-F5344CB8AC3E}">
        <p14:creationId xmlns:p14="http://schemas.microsoft.com/office/powerpoint/2010/main" val="4264319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424242"/>
                </a:solidFill>
                <a:latin typeface="arial" panose="020B0604020202020204" pitchFamily="34" charset="0"/>
              </a:rPr>
              <a:t>Registered dietitians should encourage individuals with COPD to consume a diet that meets the Recommended Dietary Allowances (RDA) for vitamin A, vitamin C and vitamin E. Several studies report reduced serum or tissue levels of vitamin A, vitamin C and vitamin E in individuals with COPD,  however adequately powered studies have not been conducted to evaluate the effects of intake above the RDA. </a:t>
            </a:r>
          </a:p>
          <a:p>
            <a:endParaRPr lang="en-US" dirty="0"/>
          </a:p>
          <a:p>
            <a:r>
              <a:rPr lang="en-US" dirty="0">
                <a:solidFill>
                  <a:srgbClr val="424242"/>
                </a:solidFill>
                <a:latin typeface="arial" panose="020B0604020202020204" pitchFamily="34" charset="0"/>
              </a:rPr>
              <a:t>For the recommendation on COPD: Medical Food Supplements for Outpatients:</a:t>
            </a:r>
          </a:p>
          <a:p>
            <a:pPr>
              <a:buFont typeface="Arial" panose="020B0604020202020204" pitchFamily="34" charset="0"/>
              <a:buChar char="•"/>
            </a:pPr>
            <a:r>
              <a:rPr lang="en-US" dirty="0">
                <a:solidFill>
                  <a:srgbClr val="424242"/>
                </a:solidFill>
                <a:latin typeface="arial" panose="020B0604020202020204" pitchFamily="34" charset="0"/>
              </a:rPr>
              <a:t>In the outpatient setting, nutritional supplementation results in increased energy intake, with weight gain more likely when combined with exercise (</a:t>
            </a:r>
            <a:r>
              <a:rPr lang="en-US" dirty="0" err="1">
                <a:solidFill>
                  <a:srgbClr val="424242"/>
                </a:solidFill>
                <a:latin typeface="arial" panose="020B0604020202020204" pitchFamily="34" charset="0"/>
              </a:rPr>
              <a:t>Schols</a:t>
            </a:r>
            <a:r>
              <a:rPr lang="en-US" dirty="0">
                <a:solidFill>
                  <a:srgbClr val="424242"/>
                </a:solidFill>
                <a:latin typeface="arial" panose="020B0604020202020204" pitchFamily="34" charset="0"/>
              </a:rPr>
              <a:t> et al, 1995; </a:t>
            </a:r>
            <a:r>
              <a:rPr lang="en-US" dirty="0" err="1">
                <a:solidFill>
                  <a:srgbClr val="424242"/>
                </a:solidFill>
                <a:latin typeface="arial" panose="020B0604020202020204" pitchFamily="34" charset="0"/>
              </a:rPr>
              <a:t>Akrabawi</a:t>
            </a:r>
            <a:r>
              <a:rPr lang="en-US" dirty="0">
                <a:solidFill>
                  <a:srgbClr val="424242"/>
                </a:solidFill>
                <a:latin typeface="arial" panose="020B0604020202020204" pitchFamily="34" charset="0"/>
              </a:rPr>
              <a:t> et al, 1996; </a:t>
            </a:r>
            <a:r>
              <a:rPr lang="en-US" dirty="0" err="1">
                <a:solidFill>
                  <a:srgbClr val="424242"/>
                </a:solidFill>
                <a:latin typeface="arial" panose="020B0604020202020204" pitchFamily="34" charset="0"/>
              </a:rPr>
              <a:t>Schols</a:t>
            </a:r>
            <a:r>
              <a:rPr lang="en-US" dirty="0">
                <a:solidFill>
                  <a:srgbClr val="424242"/>
                </a:solidFill>
                <a:latin typeface="arial" panose="020B0604020202020204" pitchFamily="34" charset="0"/>
              </a:rPr>
              <a:t> et al, 1998; </a:t>
            </a:r>
            <a:r>
              <a:rPr lang="en-US" dirty="0" err="1">
                <a:solidFill>
                  <a:srgbClr val="424242"/>
                </a:solidFill>
                <a:latin typeface="arial" panose="020B0604020202020204" pitchFamily="34" charset="0"/>
              </a:rPr>
              <a:t>Vermeeren</a:t>
            </a:r>
            <a:r>
              <a:rPr lang="en-US" dirty="0">
                <a:solidFill>
                  <a:srgbClr val="424242"/>
                </a:solidFill>
                <a:latin typeface="arial" panose="020B0604020202020204" pitchFamily="34" charset="0"/>
              </a:rPr>
              <a:t> et al, 2001; Cai et al, 2003; </a:t>
            </a:r>
            <a:r>
              <a:rPr lang="en-US" dirty="0" err="1">
                <a:solidFill>
                  <a:srgbClr val="424242"/>
                </a:solidFill>
                <a:latin typeface="arial" panose="020B0604020202020204" pitchFamily="34" charset="0"/>
              </a:rPr>
              <a:t>Creutzberg</a:t>
            </a:r>
            <a:r>
              <a:rPr lang="en-US" dirty="0">
                <a:solidFill>
                  <a:srgbClr val="424242"/>
                </a:solidFill>
                <a:latin typeface="arial" panose="020B0604020202020204" pitchFamily="34" charset="0"/>
              </a:rPr>
              <a:t> et al, 2003; </a:t>
            </a:r>
            <a:r>
              <a:rPr lang="en-US" dirty="0" err="1">
                <a:solidFill>
                  <a:srgbClr val="424242"/>
                </a:solidFill>
                <a:latin typeface="arial" panose="020B0604020202020204" pitchFamily="34" charset="0"/>
              </a:rPr>
              <a:t>Broekhuizen</a:t>
            </a:r>
            <a:r>
              <a:rPr lang="en-US" dirty="0">
                <a:solidFill>
                  <a:srgbClr val="424242"/>
                </a:solidFill>
                <a:latin typeface="arial" panose="020B0604020202020204" pitchFamily="34" charset="0"/>
              </a:rPr>
              <a:t> et al, 2005; </a:t>
            </a:r>
            <a:r>
              <a:rPr lang="en-US" dirty="0" err="1">
                <a:solidFill>
                  <a:srgbClr val="424242"/>
                </a:solidFill>
                <a:latin typeface="arial" panose="020B0604020202020204" pitchFamily="34" charset="0"/>
              </a:rPr>
              <a:t>Planas</a:t>
            </a:r>
            <a:r>
              <a:rPr lang="en-US" dirty="0">
                <a:solidFill>
                  <a:srgbClr val="424242"/>
                </a:solidFill>
                <a:latin typeface="arial" panose="020B0604020202020204" pitchFamily="34" charset="0"/>
              </a:rPr>
              <a:t> et al, 2005)</a:t>
            </a:r>
          </a:p>
          <a:p>
            <a:pPr>
              <a:buFont typeface="Arial" panose="020B0604020202020204" pitchFamily="34" charset="0"/>
              <a:buChar char="•"/>
            </a:pPr>
            <a:r>
              <a:rPr lang="en-US" dirty="0">
                <a:solidFill>
                  <a:srgbClr val="424242"/>
                </a:solidFill>
                <a:latin typeface="arial" panose="020B0604020202020204" pitchFamily="34" charset="0"/>
              </a:rPr>
              <a:t>Registered dietitians should advise that the selection of medical food supplements for individuals with COPD should be influenced more by patient preference than the percentage of fat or carbohydrate. There is limited evidence to support consumption of a particular macronutrient composition of medical food supplementation.</a:t>
            </a:r>
          </a:p>
          <a:p>
            <a:endParaRPr lang="en-US" dirty="0"/>
          </a:p>
        </p:txBody>
      </p:sp>
      <p:sp>
        <p:nvSpPr>
          <p:cNvPr id="4" name="Slide Number Placeholder 3"/>
          <p:cNvSpPr>
            <a:spLocks noGrp="1"/>
          </p:cNvSpPr>
          <p:nvPr>
            <p:ph type="sldNum" sz="quarter" idx="10"/>
          </p:nvPr>
        </p:nvSpPr>
        <p:spPr/>
        <p:txBody>
          <a:bodyPr/>
          <a:lstStyle/>
          <a:p>
            <a:fld id="{9A4F2592-F7C1-4E92-9479-890F6DEFC12B}" type="slidenum">
              <a:rPr lang="en-US" smtClean="0"/>
              <a:t>21</a:t>
            </a:fld>
            <a:endParaRPr lang="en-US"/>
          </a:p>
        </p:txBody>
      </p:sp>
    </p:spTree>
    <p:extLst>
      <p:ext uri="{BB962C8B-B14F-4D97-AF65-F5344CB8AC3E}">
        <p14:creationId xmlns:p14="http://schemas.microsoft.com/office/powerpoint/2010/main" val="292480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 note on overweight and lung function:  - Another slide? Including COPD and Pulmonary Fibrosis details?</a:t>
            </a:r>
          </a:p>
          <a:p>
            <a:endParaRPr lang="en-US" dirty="0"/>
          </a:p>
          <a:p>
            <a:r>
              <a:rPr lang="en-US" b="1" dirty="0"/>
              <a:t>Lung.org </a:t>
            </a:r>
            <a:r>
              <a:rPr lang="en-US" dirty="0"/>
              <a:t>- </a:t>
            </a:r>
            <a:r>
              <a:rPr lang="en-US" sz="1200" b="0" i="0" kern="1200" dirty="0">
                <a:solidFill>
                  <a:schemeClr val="tx1"/>
                </a:solidFill>
                <a:effectLst/>
                <a:latin typeface="+mn-lt"/>
                <a:ea typeface="+mn-ea"/>
                <a:cs typeface="+mn-cs"/>
              </a:rPr>
              <a:t>The best pulmonary fibrosis (PF) diet is the one that helps you maintain a healthy weight for your body and makes you feel the best.</a:t>
            </a:r>
          </a:p>
          <a:p>
            <a:pPr fontAlgn="base"/>
            <a:r>
              <a:rPr lang="en-US" sz="1200" b="0" i="0" kern="1200" dirty="0">
                <a:solidFill>
                  <a:schemeClr val="tx1"/>
                </a:solidFill>
                <a:effectLst/>
                <a:latin typeface="+mn-lt"/>
                <a:ea typeface="+mn-ea"/>
                <a:cs typeface="+mn-cs"/>
              </a:rPr>
              <a:t>People who are overweight or underweight have a harder time managing their PF.</a:t>
            </a:r>
          </a:p>
          <a:p>
            <a:pPr fontAlgn="base"/>
            <a:r>
              <a:rPr lang="en-US" sz="1200" b="0" i="0" kern="1200" dirty="0">
                <a:solidFill>
                  <a:schemeClr val="tx1"/>
                </a:solidFill>
                <a:effectLst/>
                <a:latin typeface="+mn-lt"/>
                <a:ea typeface="+mn-ea"/>
                <a:cs typeface="+mn-cs"/>
              </a:rPr>
              <a:t>If you are overweight, it can create more pressure on your lungs which can make it even harder to breathe. It also increases your risk for other diseases such as diabetes and heart disease.</a:t>
            </a:r>
          </a:p>
          <a:p>
            <a:pPr fontAlgn="base"/>
            <a:r>
              <a:rPr lang="en-US" sz="1200" b="0" i="0" kern="1200" dirty="0">
                <a:solidFill>
                  <a:schemeClr val="tx1"/>
                </a:solidFill>
                <a:effectLst/>
                <a:latin typeface="+mn-lt"/>
                <a:ea typeface="+mn-ea"/>
                <a:cs typeface="+mn-cs"/>
              </a:rPr>
              <a:t>If you are underweight, you may have less energy, which leads to weakening of the muscles that help with breathing.  It can also put you at risk for diseases such as osteoporosis.</a:t>
            </a:r>
          </a:p>
          <a:p>
            <a:endParaRPr lang="en-US" dirty="0"/>
          </a:p>
          <a:p>
            <a:pPr fontAlgn="base"/>
            <a:r>
              <a:rPr lang="en-US" sz="1200" b="1" i="0" kern="1200" dirty="0">
                <a:solidFill>
                  <a:schemeClr val="tx1"/>
                </a:solidFill>
                <a:effectLst/>
                <a:latin typeface="+mn-lt"/>
                <a:ea typeface="+mn-ea"/>
                <a:cs typeface="+mn-cs"/>
              </a:rPr>
              <a:t>Nutrition Tips for PF</a:t>
            </a:r>
          </a:p>
          <a:p>
            <a:pPr fontAlgn="base"/>
            <a:r>
              <a:rPr lang="en-US" sz="1200" b="0" i="0" kern="1200" dirty="0">
                <a:solidFill>
                  <a:schemeClr val="tx1"/>
                </a:solidFill>
                <a:effectLst/>
                <a:latin typeface="+mn-lt"/>
                <a:ea typeface="+mn-ea"/>
                <a:cs typeface="+mn-cs"/>
              </a:rPr>
              <a:t>Eat a diet low in sodium (salt), added sugars, saturated and trans fat.</a:t>
            </a:r>
          </a:p>
          <a:p>
            <a:pPr fontAlgn="base"/>
            <a:r>
              <a:rPr lang="en-US" sz="1200" b="0" i="0" kern="1200" dirty="0">
                <a:solidFill>
                  <a:schemeClr val="tx1"/>
                </a:solidFill>
                <a:effectLst/>
                <a:latin typeface="+mn-lt"/>
                <a:ea typeface="+mn-ea"/>
                <a:cs typeface="+mn-cs"/>
              </a:rPr>
              <a:t>Try and get most of your calories from lean meats and fish, fruits, whole grains, beans, vegetables and low-fat dairy products.</a:t>
            </a:r>
          </a:p>
          <a:p>
            <a:pPr fontAlgn="base"/>
            <a:r>
              <a:rPr lang="en-US" sz="1200" b="0" i="0" kern="1200" dirty="0">
                <a:solidFill>
                  <a:schemeClr val="tx1"/>
                </a:solidFill>
                <a:effectLst/>
                <a:latin typeface="+mn-lt"/>
                <a:ea typeface="+mn-ea"/>
                <a:cs typeface="+mn-cs"/>
              </a:rPr>
              <a:t>If you are having a hard time gaining or maintaining your weight, try nutritional shakes or add healthy fats such as olive oil to your food.</a:t>
            </a:r>
          </a:p>
          <a:p>
            <a:pPr fontAlgn="base"/>
            <a:r>
              <a:rPr lang="en-US" sz="1200" b="0" i="0" kern="1200" dirty="0">
                <a:solidFill>
                  <a:schemeClr val="tx1"/>
                </a:solidFill>
                <a:effectLst/>
                <a:latin typeface="+mn-lt"/>
                <a:ea typeface="+mn-ea"/>
                <a:cs typeface="+mn-cs"/>
              </a:rPr>
              <a:t>If you have acid reflux, avoid acidic foods such as citrus, coffee and tomatoes. Do not eat within 3 hours of your bedtime. Talk with your doctor about </a:t>
            </a:r>
            <a:r>
              <a:rPr lang="en-US" sz="1200" b="0" i="0" u="none" strike="noStrike" kern="1200" dirty="0">
                <a:solidFill>
                  <a:schemeClr val="tx1"/>
                </a:solidFill>
                <a:effectLst/>
                <a:latin typeface="+mn-lt"/>
                <a:ea typeface="+mn-ea"/>
                <a:cs typeface="+mn-cs"/>
                <a:hlinkClick r:id="rId3"/>
              </a:rPr>
              <a:t>medication</a:t>
            </a:r>
            <a:r>
              <a:rPr lang="en-US" sz="1200" b="0" i="0" kern="1200" dirty="0">
                <a:solidFill>
                  <a:schemeClr val="tx1"/>
                </a:solidFill>
                <a:effectLst/>
                <a:latin typeface="+mn-lt"/>
                <a:ea typeface="+mn-ea"/>
                <a:cs typeface="+mn-cs"/>
              </a:rPr>
              <a:t> that can help.</a:t>
            </a:r>
          </a:p>
          <a:p>
            <a:pPr fontAlgn="base"/>
            <a:r>
              <a:rPr lang="en-US" sz="1200" b="0" i="0" kern="1200" dirty="0">
                <a:solidFill>
                  <a:schemeClr val="tx1"/>
                </a:solidFill>
                <a:effectLst/>
                <a:latin typeface="+mn-lt"/>
                <a:ea typeface="+mn-ea"/>
                <a:cs typeface="+mn-cs"/>
              </a:rPr>
              <a:t>Eat smaller, more frequent meals to avoid getting too full, which can make it harder to breathe.</a:t>
            </a:r>
          </a:p>
          <a:p>
            <a:pPr fontAlgn="base"/>
            <a:r>
              <a:rPr lang="en-US" sz="1200" b="0" i="0" kern="1200" dirty="0">
                <a:solidFill>
                  <a:schemeClr val="tx1"/>
                </a:solidFill>
                <a:effectLst/>
                <a:latin typeface="+mn-lt"/>
                <a:ea typeface="+mn-ea"/>
                <a:cs typeface="+mn-cs"/>
              </a:rPr>
              <a:t>Drink lots of water, especially when you are exercising.</a:t>
            </a:r>
          </a:p>
          <a:p>
            <a:pPr fontAlgn="base"/>
            <a:r>
              <a:rPr lang="en-US" sz="1200" b="0" i="0" kern="1200" dirty="0">
                <a:solidFill>
                  <a:schemeClr val="tx1"/>
                </a:solidFill>
                <a:effectLst/>
                <a:latin typeface="+mn-lt"/>
                <a:ea typeface="+mn-ea"/>
                <a:cs typeface="+mn-cs"/>
              </a:rPr>
              <a:t>Some medications may have diarrhea as a </a:t>
            </a:r>
            <a:r>
              <a:rPr lang="en-US" sz="1200" b="0" i="0" u="none" strike="noStrike" kern="1200" dirty="0">
                <a:solidFill>
                  <a:schemeClr val="tx1"/>
                </a:solidFill>
                <a:effectLst/>
                <a:latin typeface="+mn-lt"/>
                <a:ea typeface="+mn-ea"/>
                <a:cs typeface="+mn-cs"/>
                <a:hlinkClick r:id="rId4"/>
              </a:rPr>
              <a:t>side effect</a:t>
            </a:r>
            <a:r>
              <a:rPr lang="en-US" sz="1200" b="0" i="0" kern="1200" dirty="0">
                <a:solidFill>
                  <a:schemeClr val="tx1"/>
                </a:solidFill>
                <a:effectLst/>
                <a:latin typeface="+mn-lt"/>
                <a:ea typeface="+mn-ea"/>
                <a:cs typeface="+mn-cs"/>
              </a:rPr>
              <a:t>. Eating a bland diet, made up of bananas, rice, applesauce and toast (sometimes called the BRAT diet), can help.  Always talk to your doctor about any side effects you are experiencing.</a:t>
            </a:r>
          </a:p>
          <a:p>
            <a:pPr fontAlgn="base"/>
            <a:r>
              <a:rPr lang="en-US" sz="1200" b="0" i="0" kern="1200" dirty="0">
                <a:solidFill>
                  <a:schemeClr val="tx1"/>
                </a:solidFill>
                <a:effectLst/>
                <a:latin typeface="+mn-lt"/>
                <a:ea typeface="+mn-ea"/>
                <a:cs typeface="+mn-cs"/>
              </a:rPr>
              <a:t>Ask for a referral to a registered dietitian who can give you specific pointers for managing your diet.</a:t>
            </a:r>
          </a:p>
          <a:p>
            <a:endParaRPr lang="en-US" dirty="0"/>
          </a:p>
        </p:txBody>
      </p:sp>
      <p:sp>
        <p:nvSpPr>
          <p:cNvPr id="4" name="Slide Number Placeholder 3"/>
          <p:cNvSpPr>
            <a:spLocks noGrp="1"/>
          </p:cNvSpPr>
          <p:nvPr>
            <p:ph type="sldNum" sz="quarter" idx="10"/>
          </p:nvPr>
        </p:nvSpPr>
        <p:spPr/>
        <p:txBody>
          <a:bodyPr/>
          <a:lstStyle/>
          <a:p>
            <a:fld id="{9A4F2592-F7C1-4E92-9479-890F6DEFC12B}" type="slidenum">
              <a:rPr lang="en-US" smtClean="0"/>
              <a:t>4</a:t>
            </a:fld>
            <a:endParaRPr lang="en-US"/>
          </a:p>
        </p:txBody>
      </p:sp>
    </p:spTree>
    <p:extLst>
      <p:ext uri="{BB962C8B-B14F-4D97-AF65-F5344CB8AC3E}">
        <p14:creationId xmlns:p14="http://schemas.microsoft.com/office/powerpoint/2010/main" val="3728743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continue to lose weight, a prescription medication may be recommended to stimulate your appetite</a:t>
            </a:r>
          </a:p>
          <a:p>
            <a:r>
              <a:rPr lang="en-US" dirty="0"/>
              <a:t>https://www.uptodate.com/contents/chronic-obstructive-pulmonary-disease-copd-treatments-beyond-the-basics</a:t>
            </a:r>
          </a:p>
          <a:p>
            <a:endParaRPr lang="en-US" dirty="0"/>
          </a:p>
          <a:p>
            <a:r>
              <a:rPr lang="en-US" dirty="0"/>
              <a:t>Eat slowly, and chew food well    Plan and prepare meals ahead    Use small appliances that make cooking easier (microwave, slow cooker, rice cooker, electric steamer, bread maker, etc.)    Eat 6 small meals a day (IHC Fact Sheet Energy Conservation Plan)</a:t>
            </a:r>
          </a:p>
          <a:p>
            <a:endParaRPr lang="en-US" dirty="0"/>
          </a:p>
          <a:p>
            <a:pPr>
              <a:buFont typeface="Arial" panose="020B0604020202020204" pitchFamily="34" charset="0"/>
              <a:buChar char="•"/>
            </a:pPr>
            <a:r>
              <a:rPr lang="en-US" dirty="0">
                <a:solidFill>
                  <a:srgbClr val="424242"/>
                </a:solidFill>
                <a:latin typeface="arial" panose="020B0604020202020204" pitchFamily="34" charset="0"/>
              </a:rPr>
              <a:t> Studies report that supplemental oxygen improves the ability of individuals with COPD to perform activities of daily living and exercise.</a:t>
            </a:r>
          </a:p>
          <a:p>
            <a:pPr>
              <a:buFont typeface="Arial" panose="020B0604020202020204" pitchFamily="34" charset="0"/>
              <a:buChar char="•"/>
            </a:pPr>
            <a:r>
              <a:rPr lang="en-US" dirty="0">
                <a:solidFill>
                  <a:srgbClr val="424242"/>
                </a:solidFill>
                <a:latin typeface="arial" panose="020B0604020202020204" pitchFamily="34" charset="0"/>
              </a:rPr>
              <a:t>Authors of a Cochrane review published in 2005, of 31 studies concluded that ambulatory oxygen, defined as the use of supplemental oxygen during exercise and the activities of daily living, improves exercise performance in people with moderate to severe COPD (Bradley and O'Neill, 2005)</a:t>
            </a:r>
          </a:p>
          <a:p>
            <a:pPr>
              <a:buFont typeface="Arial" panose="020B0604020202020204" pitchFamily="34" charset="0"/>
              <a:buChar char="•"/>
            </a:pPr>
            <a:endParaRPr lang="en-US" dirty="0">
              <a:solidFill>
                <a:srgbClr val="424242"/>
              </a:solidFill>
              <a:latin typeface="arial" panose="020B0604020202020204" pitchFamily="34" charset="0"/>
            </a:endParaRPr>
          </a:p>
          <a:p>
            <a:pPr>
              <a:buFont typeface="Arial" panose="020B0604020202020204" pitchFamily="34" charset="0"/>
              <a:buChar char="•"/>
            </a:pPr>
            <a:endParaRPr lang="en-US" dirty="0">
              <a:solidFill>
                <a:srgbClr val="424242"/>
              </a:solidFill>
              <a:latin typeface="arial" panose="020B0604020202020204" pitchFamily="34" charset="0"/>
            </a:endParaRPr>
          </a:p>
          <a:p>
            <a:pPr fontAlgn="base"/>
            <a:r>
              <a:rPr lang="en-US" dirty="0"/>
              <a:t>Rest just before eating.</a:t>
            </a:r>
          </a:p>
          <a:p>
            <a:pPr fontAlgn="base"/>
            <a:r>
              <a:rPr lang="en-US" dirty="0"/>
              <a:t>Eat more food early in the morning if you're usually too tired to eat later in the day.</a:t>
            </a:r>
          </a:p>
          <a:p>
            <a:pPr fontAlgn="base"/>
            <a:r>
              <a:rPr lang="en-US" dirty="0"/>
              <a:t>Avoid foods that cause gas or bloating. They tend to make breathing more difficult.</a:t>
            </a:r>
          </a:p>
          <a:p>
            <a:pPr fontAlgn="base"/>
            <a:r>
              <a:rPr lang="en-US" dirty="0"/>
              <a:t>Eat 4 to 6 small meals a day. This enables your diaphragm to move freely and lets your lungs fill with air and empty out more easily</a:t>
            </a:r>
          </a:p>
          <a:p>
            <a:pPr fontAlgn="base"/>
            <a:r>
              <a:rPr lang="en-US" dirty="0"/>
              <a:t>If drinking liquids with meals makes you feel too full to eat, limit liquids with meals; drink an hour after meals.</a:t>
            </a:r>
          </a:p>
          <a:p>
            <a:pPr fontAlgn="base"/>
            <a:r>
              <a:rPr lang="en-US" dirty="0"/>
              <a:t>Consider adding a nutritional supplement at night time to avoid feeling full during the day </a:t>
            </a:r>
          </a:p>
          <a:p>
            <a:pPr fontAlgn="base"/>
            <a:r>
              <a:rPr lang="en-US" dirty="0"/>
              <a:t>offer to help your loved one with grocery shopping or cooking. Choose foods that are easy to prepare. If you use all your energy to cook, you won't have enough left to eat.(lung.org)</a:t>
            </a:r>
            <a:endParaRPr lang="en-US" dirty="0">
              <a:solidFill>
                <a:srgbClr val="424242"/>
              </a:solidFill>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A4F2592-F7C1-4E92-9479-890F6DEFC12B}" type="slidenum">
              <a:rPr lang="en-US" smtClean="0"/>
              <a:t>22</a:t>
            </a:fld>
            <a:endParaRPr lang="en-US"/>
          </a:p>
        </p:txBody>
      </p:sp>
    </p:spTree>
    <p:extLst>
      <p:ext uri="{BB962C8B-B14F-4D97-AF65-F5344CB8AC3E}">
        <p14:creationId xmlns:p14="http://schemas.microsoft.com/office/powerpoint/2010/main" val="830891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2592-F7C1-4E92-9479-890F6DEFC12B}" type="slidenum">
              <a:rPr lang="en-US" smtClean="0"/>
              <a:t>23</a:t>
            </a:fld>
            <a:endParaRPr lang="en-US"/>
          </a:p>
        </p:txBody>
      </p:sp>
    </p:spTree>
    <p:extLst>
      <p:ext uri="{BB962C8B-B14F-4D97-AF65-F5344CB8AC3E}">
        <p14:creationId xmlns:p14="http://schemas.microsoft.com/office/powerpoint/2010/main" val="2759045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2592-F7C1-4E92-9479-890F6DEFC12B}" type="slidenum">
              <a:rPr lang="en-US" smtClean="0"/>
              <a:t>24</a:t>
            </a:fld>
            <a:endParaRPr lang="en-US"/>
          </a:p>
        </p:txBody>
      </p:sp>
    </p:spTree>
    <p:extLst>
      <p:ext uri="{BB962C8B-B14F-4D97-AF65-F5344CB8AC3E}">
        <p14:creationId xmlns:p14="http://schemas.microsoft.com/office/powerpoint/2010/main" val="1254408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2592-F7C1-4E92-9479-890F6DEFC12B}" type="slidenum">
              <a:rPr lang="en-US" smtClean="0"/>
              <a:t>25</a:t>
            </a:fld>
            <a:endParaRPr lang="en-US"/>
          </a:p>
        </p:txBody>
      </p:sp>
    </p:spTree>
    <p:extLst>
      <p:ext uri="{BB962C8B-B14F-4D97-AF65-F5344CB8AC3E}">
        <p14:creationId xmlns:p14="http://schemas.microsoft.com/office/powerpoint/2010/main" val="398742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2592-F7C1-4E92-9479-890F6DEFC12B}" type="slidenum">
              <a:rPr lang="en-US" smtClean="0"/>
              <a:t>26</a:t>
            </a:fld>
            <a:endParaRPr lang="en-US"/>
          </a:p>
        </p:txBody>
      </p:sp>
    </p:spTree>
    <p:extLst>
      <p:ext uri="{BB962C8B-B14F-4D97-AF65-F5344CB8AC3E}">
        <p14:creationId xmlns:p14="http://schemas.microsoft.com/office/powerpoint/2010/main" val="2358829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A650A-C4B8-4F36-89E4-AFA42BE0482A}" type="slidenum">
              <a:rPr lang="en-US" smtClean="0"/>
              <a:t>27</a:t>
            </a:fld>
            <a:endParaRPr lang="en-US"/>
          </a:p>
        </p:txBody>
      </p:sp>
    </p:spTree>
    <p:extLst>
      <p:ext uri="{BB962C8B-B14F-4D97-AF65-F5344CB8AC3E}">
        <p14:creationId xmlns:p14="http://schemas.microsoft.com/office/powerpoint/2010/main" val="4099306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Malnutrition is a common problem in individuals with chronic obstructive pulmonary disease (COPD)</a:t>
            </a:r>
            <a:r>
              <a:rPr lang="en-US" baseline="30000" dirty="0"/>
              <a:t>4</a:t>
            </a:r>
            <a:r>
              <a:rPr lang="en-US" dirty="0"/>
              <a:t> with prevalence rates in inpatients of between 30% and 60% and in outpatients of between 10% and 45%. Malnourished COPD patients have greater gas trapping, lower diffusing capacity, and a lower exercise capacity when compared with heavier, non-malnourished patients with a similar severity of disease. Observational studies have shown that if nutritional assessment includes only body weight and unintentional weight loss, some patients with normal body weight for height (BMI) would go undetected despite being deplete of fat-free mass (FFM) (3, 4). A cross-sectional survey by Cano et al (3) in 300 outpatients with COPD requiring long-term oxygen therapy found that 17% of patients had a low BMI, whereas the prevalence of FFM depletion was &gt;2-fold higher (38%). This accelerated loss of lean tissue, which may lead to sarcopenia and cachexia, is facilitated by robust inflammatory responses, which may also limit or prevent accretion of lean tissue after nutritional support (5). Wasting of muscles not only detrimentally affects respiratory function, including a reduced ability to expectorate to clear a chest infection, but also promotes fatigability and reduces exercise tolerance and the ability to work. </a:t>
            </a:r>
          </a:p>
          <a:p>
            <a:endParaRPr lang="en-US" dirty="0"/>
          </a:p>
          <a:p>
            <a:r>
              <a:rPr lang="en-US" dirty="0"/>
              <a:t>The majority of the patients with severe COPD are lean, and frequently in a malnourished or undernourished state, referred to as “pulmonary cachexia syndrome” (PCS), which is characterized by loss of fat-free body mass causing muscle wasting. In fact, it is estimated to occur in 25% to 40% of COPD patients and is associated with an accelerated decline in functional status, carrying an unfavorable prognosis.</a:t>
            </a:r>
            <a:r>
              <a:rPr lang="en-US" baseline="30000" dirty="0"/>
              <a:t>[</a:t>
            </a:r>
            <a:r>
              <a:rPr lang="en-US" baseline="30000" dirty="0">
                <a:hlinkClick r:id="rId3"/>
              </a:rPr>
              <a:t>5</a:t>
            </a:r>
            <a:r>
              <a:rPr lang="en-US" baseline="30000" dirty="0"/>
              <a:t>–</a:t>
            </a:r>
            <a:r>
              <a:rPr lang="en-US" baseline="30000" dirty="0">
                <a:hlinkClick r:id="rId4"/>
              </a:rPr>
              <a:t>7</a:t>
            </a:r>
            <a:r>
              <a:rPr lang="en-US" baseline="30000" dirty="0"/>
              <a:t>]</a:t>
            </a:r>
            <a:r>
              <a:rPr lang="en-US" dirty="0"/>
              <a:t> The muscle wasting in COPD not only leads to decreased skeletal muscle function associated with reduced exercise capacity, but is also a major determinant of mortality in COPD, independent of airflow obstruction.</a:t>
            </a:r>
            <a:r>
              <a:rPr lang="en-US" baseline="30000" dirty="0"/>
              <a:t>[</a:t>
            </a:r>
            <a:r>
              <a:rPr lang="en-US" baseline="30000" dirty="0">
                <a:hlinkClick r:id="rId5"/>
              </a:rPr>
              <a:t>8</a:t>
            </a:r>
            <a:r>
              <a:rPr lang="en-US" baseline="30000" dirty="0"/>
              <a:t>,</a:t>
            </a:r>
            <a:r>
              <a:rPr lang="en-US" baseline="30000" dirty="0">
                <a:hlinkClick r:id="rId6"/>
              </a:rPr>
              <a:t>9</a:t>
            </a:r>
            <a:r>
              <a:rPr lang="en-US" baseline="30000" dirty="0"/>
              <a:t>]</a:t>
            </a:r>
          </a:p>
          <a:p>
            <a:endParaRPr lang="en-US" baseline="30000" dirty="0"/>
          </a:p>
          <a:p>
            <a:endParaRPr lang="en-US" baseline="30000" dirty="0"/>
          </a:p>
          <a:p>
            <a:r>
              <a:rPr lang="en-US" dirty="0"/>
              <a:t>EAL:</a:t>
            </a:r>
          </a:p>
          <a:p>
            <a:pPr>
              <a:buFont typeface="Arial" panose="020B0604020202020204" pitchFamily="34" charset="0"/>
              <a:buChar char="•"/>
            </a:pPr>
            <a:r>
              <a:rPr lang="en-US" dirty="0">
                <a:solidFill>
                  <a:srgbClr val="424242"/>
                </a:solidFill>
                <a:latin typeface="arial" panose="020B0604020202020204" pitchFamily="34" charset="0"/>
              </a:rPr>
              <a:t>In people with COPD, the prevalence of malnutrition (as defined by a BMI less than 20kg/m</a:t>
            </a:r>
            <a:r>
              <a:rPr lang="en-US" baseline="30000" dirty="0">
                <a:solidFill>
                  <a:srgbClr val="424242"/>
                </a:solidFill>
                <a:latin typeface="arial" panose="020B0604020202020204" pitchFamily="34" charset="0"/>
              </a:rPr>
              <a:t>2</a:t>
            </a:r>
            <a:r>
              <a:rPr lang="en-US" dirty="0">
                <a:solidFill>
                  <a:srgbClr val="424242"/>
                </a:solidFill>
                <a:latin typeface="arial" panose="020B0604020202020204" pitchFamily="34" charset="0"/>
              </a:rPr>
              <a:t>) may be as high as 30% and the risk of COPD-related death doubles with weight loss (Prescott et al, 2002; </a:t>
            </a:r>
            <a:r>
              <a:rPr lang="en-US" dirty="0" err="1">
                <a:solidFill>
                  <a:srgbClr val="424242"/>
                </a:solidFill>
                <a:latin typeface="arial" panose="020B0604020202020204" pitchFamily="34" charset="0"/>
              </a:rPr>
              <a:t>Chailleux</a:t>
            </a:r>
            <a:r>
              <a:rPr lang="en-US" dirty="0">
                <a:solidFill>
                  <a:srgbClr val="424242"/>
                </a:solidFill>
                <a:latin typeface="arial" panose="020B0604020202020204" pitchFamily="34" charset="0"/>
              </a:rPr>
              <a:t> et al, 2003; Ergun et al, 2003; Cochrane and Afolabi, 2004)</a:t>
            </a:r>
          </a:p>
          <a:p>
            <a:pPr>
              <a:buFont typeface="Arial" panose="020B0604020202020204" pitchFamily="34" charset="0"/>
              <a:buChar char="•"/>
            </a:pPr>
            <a:r>
              <a:rPr lang="en-US" dirty="0">
                <a:solidFill>
                  <a:srgbClr val="424242"/>
                </a:solidFill>
                <a:latin typeface="arial" panose="020B0604020202020204" pitchFamily="34" charset="0"/>
              </a:rPr>
              <a:t>Even for the 70% with BMI greater than 20kg/m</a:t>
            </a:r>
            <a:r>
              <a:rPr lang="en-US" baseline="30000" dirty="0">
                <a:solidFill>
                  <a:srgbClr val="424242"/>
                </a:solidFill>
                <a:latin typeface="arial" panose="020B0604020202020204" pitchFamily="34" charset="0"/>
              </a:rPr>
              <a:t>2</a:t>
            </a:r>
            <a:r>
              <a:rPr lang="en-US" dirty="0">
                <a:solidFill>
                  <a:srgbClr val="424242"/>
                </a:solidFill>
                <a:latin typeface="arial" panose="020B0604020202020204" pitchFamily="34" charset="0"/>
              </a:rPr>
              <a:t>, body composition differs from healthy controls in that fat-free mass index and bone mineral density are lower in people with COPD (</a:t>
            </a:r>
            <a:r>
              <a:rPr lang="en-US" dirty="0" err="1">
                <a:solidFill>
                  <a:srgbClr val="424242"/>
                </a:solidFill>
                <a:latin typeface="arial" panose="020B0604020202020204" pitchFamily="34" charset="0"/>
              </a:rPr>
              <a:t>Engelen</a:t>
            </a:r>
            <a:r>
              <a:rPr lang="en-US" dirty="0">
                <a:solidFill>
                  <a:srgbClr val="424242"/>
                </a:solidFill>
                <a:latin typeface="arial" panose="020B0604020202020204" pitchFamily="34" charset="0"/>
              </a:rPr>
              <a:t> et al, 1999; De Benedetto et al, 2000; Karakas et al, 2005; </a:t>
            </a:r>
            <a:r>
              <a:rPr lang="en-US" dirty="0" err="1">
                <a:solidFill>
                  <a:srgbClr val="424242"/>
                </a:solidFill>
                <a:latin typeface="arial" panose="020B0604020202020204" pitchFamily="34" charset="0"/>
              </a:rPr>
              <a:t>Vestbo</a:t>
            </a:r>
            <a:r>
              <a:rPr lang="en-US" dirty="0">
                <a:solidFill>
                  <a:srgbClr val="424242"/>
                </a:solidFill>
                <a:latin typeface="arial" panose="020B0604020202020204" pitchFamily="34" charset="0"/>
              </a:rPr>
              <a:t> et al, 2006)</a:t>
            </a:r>
          </a:p>
          <a:p>
            <a:pPr>
              <a:buFont typeface="Arial" panose="020B0604020202020204" pitchFamily="34" charset="0"/>
              <a:buChar char="•"/>
            </a:pPr>
            <a:r>
              <a:rPr lang="en-US" dirty="0">
                <a:solidFill>
                  <a:srgbClr val="424242"/>
                </a:solidFill>
                <a:latin typeface="arial" panose="020B0604020202020204" pitchFamily="34" charset="0"/>
              </a:rPr>
              <a:t>The total daily energy needs of people with COPD are highly variable due to differences in resting energy expenditure and in levels of physical activity (Hugli et al, 1996; </a:t>
            </a:r>
            <a:r>
              <a:rPr lang="en-US" dirty="0" err="1">
                <a:solidFill>
                  <a:srgbClr val="424242"/>
                </a:solidFill>
                <a:latin typeface="arial" panose="020B0604020202020204" pitchFamily="34" charset="0"/>
              </a:rPr>
              <a:t>Baarends</a:t>
            </a:r>
            <a:r>
              <a:rPr lang="en-US" dirty="0">
                <a:solidFill>
                  <a:srgbClr val="424242"/>
                </a:solidFill>
                <a:latin typeface="arial" panose="020B0604020202020204" pitchFamily="34" charset="0"/>
              </a:rPr>
              <a:t> et al, 1997; </a:t>
            </a:r>
            <a:r>
              <a:rPr lang="en-US" dirty="0" err="1">
                <a:solidFill>
                  <a:srgbClr val="424242"/>
                </a:solidFill>
                <a:latin typeface="arial" panose="020B0604020202020204" pitchFamily="34" charset="0"/>
              </a:rPr>
              <a:t>Creutzberg</a:t>
            </a:r>
            <a:r>
              <a:rPr lang="en-US" dirty="0">
                <a:solidFill>
                  <a:srgbClr val="424242"/>
                </a:solidFill>
                <a:latin typeface="arial" panose="020B0604020202020204" pitchFamily="34" charset="0"/>
              </a:rPr>
              <a:t> et al, 1998; Carter et al, 2003; </a:t>
            </a:r>
            <a:r>
              <a:rPr lang="en-US" dirty="0" err="1">
                <a:solidFill>
                  <a:srgbClr val="424242"/>
                </a:solidFill>
                <a:latin typeface="arial" panose="020B0604020202020204" pitchFamily="34" charset="0"/>
              </a:rPr>
              <a:t>Slinde</a:t>
            </a:r>
            <a:r>
              <a:rPr lang="en-US" dirty="0">
                <a:solidFill>
                  <a:srgbClr val="424242"/>
                </a:solidFill>
                <a:latin typeface="arial" panose="020B0604020202020204" pitchFamily="34" charset="0"/>
              </a:rPr>
              <a:t> et al, 2003)</a:t>
            </a:r>
          </a:p>
          <a:p>
            <a:pPr>
              <a:buFont typeface="Arial" panose="020B0604020202020204" pitchFamily="34" charset="0"/>
              <a:buChar char="•"/>
            </a:pPr>
            <a:r>
              <a:rPr lang="en-US" dirty="0">
                <a:solidFill>
                  <a:srgbClr val="424242"/>
                </a:solidFill>
                <a:latin typeface="arial" panose="020B0604020202020204" pitchFamily="34" charset="0"/>
              </a:rPr>
              <a:t>In stable COPD and during an exacerbation,  the presence of inflammation increases resting energy expenditure (</a:t>
            </a:r>
            <a:r>
              <a:rPr lang="en-US" dirty="0" err="1">
                <a:solidFill>
                  <a:srgbClr val="424242"/>
                </a:solidFill>
                <a:latin typeface="arial" panose="020B0604020202020204" pitchFamily="34" charset="0"/>
              </a:rPr>
              <a:t>Schols</a:t>
            </a:r>
            <a:r>
              <a:rPr lang="en-US" dirty="0">
                <a:solidFill>
                  <a:srgbClr val="424242"/>
                </a:solidFill>
                <a:latin typeface="arial" panose="020B0604020202020204" pitchFamily="34" charset="0"/>
              </a:rPr>
              <a:t> et al, 1996; </a:t>
            </a:r>
            <a:r>
              <a:rPr lang="en-US" dirty="0" err="1">
                <a:solidFill>
                  <a:srgbClr val="424242"/>
                </a:solidFill>
                <a:latin typeface="arial" panose="020B0604020202020204" pitchFamily="34" charset="0"/>
              </a:rPr>
              <a:t>Vermeeren</a:t>
            </a:r>
            <a:r>
              <a:rPr lang="en-US" dirty="0">
                <a:solidFill>
                  <a:srgbClr val="424242"/>
                </a:solidFill>
                <a:latin typeface="arial" panose="020B0604020202020204" pitchFamily="34" charset="0"/>
              </a:rPr>
              <a:t> et al, 1997; Nguyen et al, 1999; </a:t>
            </a:r>
            <a:r>
              <a:rPr lang="en-US" dirty="0" err="1">
                <a:solidFill>
                  <a:srgbClr val="424242"/>
                </a:solidFill>
                <a:latin typeface="arial" panose="020B0604020202020204" pitchFamily="34" charset="0"/>
              </a:rPr>
              <a:t>Schols</a:t>
            </a:r>
            <a:r>
              <a:rPr lang="en-US" dirty="0">
                <a:solidFill>
                  <a:srgbClr val="424242"/>
                </a:solidFill>
                <a:latin typeface="arial" panose="020B0604020202020204" pitchFamily="34" charset="0"/>
              </a:rPr>
              <a:t> et al, 1999; </a:t>
            </a:r>
            <a:r>
              <a:rPr lang="en-US" dirty="0" err="1">
                <a:solidFill>
                  <a:srgbClr val="424242"/>
                </a:solidFill>
                <a:latin typeface="arial" panose="020B0604020202020204" pitchFamily="34" charset="0"/>
              </a:rPr>
              <a:t>Creutzberg</a:t>
            </a:r>
            <a:r>
              <a:rPr lang="en-US" dirty="0">
                <a:solidFill>
                  <a:srgbClr val="424242"/>
                </a:solidFill>
                <a:latin typeface="arial" panose="020B0604020202020204" pitchFamily="34" charset="0"/>
              </a:rPr>
              <a:t> et al, 2000; Cohen et al, 2003; </a:t>
            </a:r>
            <a:r>
              <a:rPr lang="en-US" dirty="0" err="1">
                <a:solidFill>
                  <a:srgbClr val="424242"/>
                </a:solidFill>
                <a:latin typeface="arial" panose="020B0604020202020204" pitchFamily="34" charset="0"/>
              </a:rPr>
              <a:t>Calikoglu</a:t>
            </a:r>
            <a:r>
              <a:rPr lang="en-US" dirty="0">
                <a:solidFill>
                  <a:srgbClr val="424242"/>
                </a:solidFill>
                <a:latin typeface="arial" panose="020B0604020202020204" pitchFamily="34" charset="0"/>
              </a:rPr>
              <a:t> et al, 2004; </a:t>
            </a:r>
            <a:r>
              <a:rPr lang="en-US" dirty="0" err="1">
                <a:solidFill>
                  <a:srgbClr val="424242"/>
                </a:solidFill>
                <a:latin typeface="arial" panose="020B0604020202020204" pitchFamily="34" charset="0"/>
              </a:rPr>
              <a:t>Broekhuizen</a:t>
            </a:r>
            <a:r>
              <a:rPr lang="en-US" dirty="0">
                <a:solidFill>
                  <a:srgbClr val="424242"/>
                </a:solidFill>
                <a:latin typeface="arial" panose="020B0604020202020204" pitchFamily="34" charset="0"/>
              </a:rPr>
              <a:t> et al, 2006)</a:t>
            </a:r>
          </a:p>
          <a:p>
            <a:endParaRPr lang="en-US" dirty="0"/>
          </a:p>
          <a:p>
            <a:endParaRPr lang="en-US" dirty="0"/>
          </a:p>
        </p:txBody>
      </p:sp>
      <p:sp>
        <p:nvSpPr>
          <p:cNvPr id="4" name="Slide Number Placeholder 3"/>
          <p:cNvSpPr>
            <a:spLocks noGrp="1"/>
          </p:cNvSpPr>
          <p:nvPr>
            <p:ph type="sldNum" sz="quarter" idx="10"/>
          </p:nvPr>
        </p:nvSpPr>
        <p:spPr/>
        <p:txBody>
          <a:bodyPr/>
          <a:lstStyle/>
          <a:p>
            <a:fld id="{9A4F2592-F7C1-4E92-9479-890F6DEFC12B}" type="slidenum">
              <a:rPr lang="en-US" smtClean="0"/>
              <a:t>5</a:t>
            </a:fld>
            <a:endParaRPr lang="en-US"/>
          </a:p>
        </p:txBody>
      </p:sp>
    </p:spTree>
    <p:extLst>
      <p:ext uri="{BB962C8B-B14F-4D97-AF65-F5344CB8AC3E}">
        <p14:creationId xmlns:p14="http://schemas.microsoft.com/office/powerpoint/2010/main" val="3467814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Malnutrition is a common problem in individuals with chronic obstructive pulmonary disease (COPD)</a:t>
            </a:r>
            <a:r>
              <a:rPr lang="en-US" baseline="30000" dirty="0"/>
              <a:t>4</a:t>
            </a:r>
            <a:r>
              <a:rPr lang="en-US" dirty="0"/>
              <a:t> with prevalence rates in inpatients of between 30% and 60% and in outpatients of between 10% and 45%. Malnourished COPD patients have greater gas trapping, lower diffusing capacity, and a lower exercise capacity when compared with heavier, non-malnourished patients with a similar severity of disease. Observational studies have shown that if nutritional assessment includes only body weight and unintentional weight loss, some patients with normal body weight for height (BMI) would go undetected despite being deplete of fat-free mass (FFM) (3, 4). A cross-sectional survey by Cano et al (3) in 300 outpatients with COPD requiring long-term oxygen therapy found that 17% of patients had a low BMI, whereas the prevalence of FFM depletion was &gt;2-fold higher (38%). This accelerated loss of lean tissue, which may lead to sarcopenia and cachexia, is facilitated by robust inflammatory responses, which may also limit or prevent accretion of lean tissue after nutritional support (5). Wasting of muscles not only detrimentally affects respiratory function, including a reduced ability to expectorate to clear a chest infection, but also promotes fatigability and reduces exercise tolerance and the ability to work. </a:t>
            </a:r>
          </a:p>
          <a:p>
            <a:endParaRPr lang="en-US" dirty="0"/>
          </a:p>
          <a:p>
            <a:r>
              <a:rPr lang="en-US" dirty="0"/>
              <a:t>The majority of the patients with severe COPD are lean, and frequently in a malnourished or undernourished state, referred to as “pulmonary cachexia syndrome” (PCS), which is characterized by loss of fat-free body mass causing muscle wasting. In fact, it is estimated to occur in 25% to 40% of COPD patients and is associated with an accelerated decline in functional status, carrying an unfavorable prognosis.</a:t>
            </a:r>
            <a:r>
              <a:rPr lang="en-US" baseline="30000" dirty="0"/>
              <a:t>[</a:t>
            </a:r>
            <a:r>
              <a:rPr lang="en-US" baseline="30000" dirty="0">
                <a:hlinkClick r:id="rId3"/>
              </a:rPr>
              <a:t>5</a:t>
            </a:r>
            <a:r>
              <a:rPr lang="en-US" baseline="30000" dirty="0"/>
              <a:t>–</a:t>
            </a:r>
            <a:r>
              <a:rPr lang="en-US" baseline="30000" dirty="0">
                <a:hlinkClick r:id="rId4"/>
              </a:rPr>
              <a:t>7</a:t>
            </a:r>
            <a:r>
              <a:rPr lang="en-US" baseline="30000" dirty="0"/>
              <a:t>]</a:t>
            </a:r>
            <a:r>
              <a:rPr lang="en-US" dirty="0"/>
              <a:t> The muscle wasting in COPD not only leads to decreased skeletal muscle function associated with reduced exercise capacity, but is also a major determinant of mortality in COPD, independent of airflow obstruction.</a:t>
            </a:r>
            <a:r>
              <a:rPr lang="en-US" baseline="30000" dirty="0"/>
              <a:t>[</a:t>
            </a:r>
            <a:r>
              <a:rPr lang="en-US" baseline="30000" dirty="0">
                <a:hlinkClick r:id="rId5"/>
              </a:rPr>
              <a:t>8</a:t>
            </a:r>
            <a:r>
              <a:rPr lang="en-US" baseline="30000" dirty="0"/>
              <a:t>,</a:t>
            </a:r>
            <a:r>
              <a:rPr lang="en-US" baseline="30000" dirty="0">
                <a:hlinkClick r:id="rId6"/>
              </a:rPr>
              <a:t>9</a:t>
            </a:r>
            <a:r>
              <a:rPr lang="en-US" baseline="30000" dirty="0"/>
              <a:t>]</a:t>
            </a:r>
            <a:endParaRPr lang="en-US" dirty="0"/>
          </a:p>
          <a:p>
            <a:endParaRPr lang="en-US" dirty="0"/>
          </a:p>
          <a:p>
            <a:r>
              <a:rPr lang="en-US" b="1" dirty="0"/>
              <a:t>Diffusing</a:t>
            </a:r>
            <a:r>
              <a:rPr lang="en-US" dirty="0"/>
              <a:t> capacity of the </a:t>
            </a:r>
            <a:r>
              <a:rPr lang="en-US" b="1" dirty="0"/>
              <a:t>lung</a:t>
            </a:r>
            <a:r>
              <a:rPr lang="en-US" dirty="0"/>
              <a:t> measures the transfer of gas from air in the </a:t>
            </a:r>
            <a:r>
              <a:rPr lang="en-US" b="1" dirty="0"/>
              <a:t>lung</a:t>
            </a:r>
            <a:r>
              <a:rPr lang="en-US" dirty="0"/>
              <a:t>, to the red blood cells in </a:t>
            </a:r>
            <a:r>
              <a:rPr lang="en-US" b="1" dirty="0"/>
              <a:t>lung</a:t>
            </a:r>
            <a:r>
              <a:rPr lang="en-US" dirty="0"/>
              <a:t> blood vessels.</a:t>
            </a:r>
          </a:p>
          <a:p>
            <a:endParaRPr lang="en-US" dirty="0"/>
          </a:p>
          <a:p>
            <a:r>
              <a:rPr lang="en-US" dirty="0"/>
              <a:t>Gas trapping - In patients with COPD, the size of the lungs gets larger with disease progression as a result of gas trapping. Hyperinflation can worsen with rapid breathing such as during exercise. This happens because the </a:t>
            </a:r>
            <a:r>
              <a:rPr lang="en-US" b="1" dirty="0"/>
              <a:t>diseased</a:t>
            </a:r>
            <a:r>
              <a:rPr lang="en-US" dirty="0"/>
              <a:t> lungs are not as efficient as normal lungs at emptying air and air gets trapped in the lungs.</a:t>
            </a:r>
          </a:p>
        </p:txBody>
      </p:sp>
      <p:sp>
        <p:nvSpPr>
          <p:cNvPr id="4" name="Slide Number Placeholder 3"/>
          <p:cNvSpPr>
            <a:spLocks noGrp="1"/>
          </p:cNvSpPr>
          <p:nvPr>
            <p:ph type="sldNum" sz="quarter" idx="10"/>
          </p:nvPr>
        </p:nvSpPr>
        <p:spPr/>
        <p:txBody>
          <a:bodyPr/>
          <a:lstStyle/>
          <a:p>
            <a:fld id="{9A4F2592-F7C1-4E92-9479-890F6DEFC12B}" type="slidenum">
              <a:rPr lang="en-US" smtClean="0"/>
              <a:t>6</a:t>
            </a:fld>
            <a:endParaRPr lang="en-US"/>
          </a:p>
        </p:txBody>
      </p:sp>
    </p:spTree>
    <p:extLst>
      <p:ext uri="{BB962C8B-B14F-4D97-AF65-F5344CB8AC3E}">
        <p14:creationId xmlns:p14="http://schemas.microsoft.com/office/powerpoint/2010/main" val="2828926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F2592-F7C1-4E92-9479-890F6DEFC12B}" type="slidenum">
              <a:rPr lang="en-US" smtClean="0"/>
              <a:t>7</a:t>
            </a:fld>
            <a:endParaRPr lang="en-US"/>
          </a:p>
        </p:txBody>
      </p:sp>
    </p:spTree>
    <p:extLst>
      <p:ext uri="{BB962C8B-B14F-4D97-AF65-F5344CB8AC3E}">
        <p14:creationId xmlns:p14="http://schemas.microsoft.com/office/powerpoint/2010/main" val="3831710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D2C34-33D7-4D10-81B5-5D93379917E7}" type="slidenum">
              <a:rPr lang="en-US" smtClean="0"/>
              <a:t>8</a:t>
            </a:fld>
            <a:endParaRPr lang="en-US" dirty="0"/>
          </a:p>
        </p:txBody>
      </p:sp>
    </p:spTree>
    <p:extLst>
      <p:ext uri="{BB962C8B-B14F-4D97-AF65-F5344CB8AC3E}">
        <p14:creationId xmlns:p14="http://schemas.microsoft.com/office/powerpoint/2010/main" val="1987468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Carbonated</a:t>
            </a:r>
            <a:r>
              <a:rPr lang="en-US" baseline="0" dirty="0"/>
              <a:t> beverages also increase the amount of gas that is trapped.</a:t>
            </a:r>
          </a:p>
          <a:p>
            <a:r>
              <a:rPr lang="en-US" dirty="0"/>
              <a:t>Also, eat slowly and don’t talk too much while you’re eating. You’ll swallow less air (EAL)</a:t>
            </a:r>
          </a:p>
        </p:txBody>
      </p:sp>
      <p:sp>
        <p:nvSpPr>
          <p:cNvPr id="4" name="Slide Number Placeholder 3"/>
          <p:cNvSpPr>
            <a:spLocks noGrp="1"/>
          </p:cNvSpPr>
          <p:nvPr>
            <p:ph type="sldNum" sz="quarter" idx="10"/>
          </p:nvPr>
        </p:nvSpPr>
        <p:spPr/>
        <p:txBody>
          <a:bodyPr/>
          <a:lstStyle/>
          <a:p>
            <a:fld id="{621D2C34-33D7-4D10-81B5-5D93379917E7}" type="slidenum">
              <a:rPr lang="en-US" smtClean="0"/>
              <a:t>9</a:t>
            </a:fld>
            <a:endParaRPr lang="en-US" dirty="0"/>
          </a:p>
        </p:txBody>
      </p:sp>
    </p:spTree>
    <p:extLst>
      <p:ext uri="{BB962C8B-B14F-4D97-AF65-F5344CB8AC3E}">
        <p14:creationId xmlns:p14="http://schemas.microsoft.com/office/powerpoint/2010/main" val="1153675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 20-30 grams of fiber each day from items such as bread, pasta, nuts, seeds, fruits,</a:t>
            </a:r>
            <a:r>
              <a:rPr lang="en-US" baseline="0" dirty="0"/>
              <a:t> and vegetables. (lung.org)</a:t>
            </a:r>
            <a:endParaRPr lang="en-US" dirty="0"/>
          </a:p>
        </p:txBody>
      </p:sp>
      <p:sp>
        <p:nvSpPr>
          <p:cNvPr id="4" name="Slide Number Placeholder 3"/>
          <p:cNvSpPr>
            <a:spLocks noGrp="1"/>
          </p:cNvSpPr>
          <p:nvPr>
            <p:ph type="sldNum" sz="quarter" idx="10"/>
          </p:nvPr>
        </p:nvSpPr>
        <p:spPr/>
        <p:txBody>
          <a:bodyPr/>
          <a:lstStyle/>
          <a:p>
            <a:fld id="{9A4F2592-F7C1-4E92-9479-890F6DEFC12B}" type="slidenum">
              <a:rPr lang="en-US" smtClean="0"/>
              <a:t>10</a:t>
            </a:fld>
            <a:endParaRPr lang="en-US"/>
          </a:p>
        </p:txBody>
      </p:sp>
    </p:spTree>
    <p:extLst>
      <p:ext uri="{BB962C8B-B14F-4D97-AF65-F5344CB8AC3E}">
        <p14:creationId xmlns:p14="http://schemas.microsoft.com/office/powerpoint/2010/main" val="1831257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 process of changing food to fuel in the body is called metabolism. Oxygen and food are the raw materials of the process, and energy and carbon dioxide are the finished products. Carbon dioxide is a waste product that we exhale.</a:t>
            </a:r>
          </a:p>
          <a:p>
            <a:pPr fontAlgn="base"/>
            <a:r>
              <a:rPr lang="en-US" dirty="0"/>
              <a:t>Metabolism of carbohydrates produces the most carbon dioxide for the amount of oxygen used; metabolism of fat produces the least. For some people with COPD, eating a diet with fewer carbohydrates and more fat helps them breathe easier. (lung.org)</a:t>
            </a:r>
          </a:p>
          <a:p>
            <a:endParaRPr lang="en-US" dirty="0"/>
          </a:p>
        </p:txBody>
      </p:sp>
      <p:sp>
        <p:nvSpPr>
          <p:cNvPr id="4" name="Slide Number Placeholder 3"/>
          <p:cNvSpPr>
            <a:spLocks noGrp="1"/>
          </p:cNvSpPr>
          <p:nvPr>
            <p:ph type="sldNum" sz="quarter" idx="10"/>
          </p:nvPr>
        </p:nvSpPr>
        <p:spPr/>
        <p:txBody>
          <a:bodyPr/>
          <a:lstStyle/>
          <a:p>
            <a:fld id="{9A4F2592-F7C1-4E92-9479-890F6DEFC12B}" type="slidenum">
              <a:rPr lang="en-US" smtClean="0"/>
              <a:t>11</a:t>
            </a:fld>
            <a:endParaRPr lang="en-US"/>
          </a:p>
        </p:txBody>
      </p:sp>
    </p:spTree>
    <p:extLst>
      <p:ext uri="{BB962C8B-B14F-4D97-AF65-F5344CB8AC3E}">
        <p14:creationId xmlns:p14="http://schemas.microsoft.com/office/powerpoint/2010/main" val="108286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with phot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85261" y="2364897"/>
            <a:ext cx="5368032" cy="901567"/>
          </a:xfrm>
        </p:spPr>
        <p:txBody>
          <a:bodyPr/>
          <a:lstStyle>
            <a:lvl1pPr marL="0" indent="0" algn="ctr">
              <a:lnSpc>
                <a:spcPct val="100000"/>
              </a:lnSpc>
              <a:spcBef>
                <a:spcPts val="0"/>
              </a:spcBef>
              <a:buNone/>
              <a:defRPr sz="2400" b="1" baseline="0">
                <a:solidFill>
                  <a:srgbClr val="4E84C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Calibri Body 24 pt., Bold</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30136" y="4637713"/>
            <a:ext cx="1936198" cy="1188342"/>
          </a:xfrm>
          <a:prstGeom prst="rect">
            <a:avLst/>
          </a:prstGeom>
        </p:spPr>
      </p:pic>
      <p:sp>
        <p:nvSpPr>
          <p:cNvPr id="5" name="Text Placeholder 4"/>
          <p:cNvSpPr>
            <a:spLocks noGrp="1"/>
          </p:cNvSpPr>
          <p:nvPr>
            <p:ph type="body" sz="quarter" idx="10" hasCustomPrompt="1"/>
          </p:nvPr>
        </p:nvSpPr>
        <p:spPr>
          <a:xfrm>
            <a:off x="880077" y="3429748"/>
            <a:ext cx="5368032" cy="757788"/>
          </a:xfrm>
        </p:spPr>
        <p:txBody>
          <a:bodyPr>
            <a:normAutofit/>
          </a:bodyPr>
          <a:lstStyle>
            <a:lvl1pPr marL="0" indent="0" algn="ctr">
              <a:lnSpc>
                <a:spcPct val="100000"/>
              </a:lnSpc>
              <a:spcBef>
                <a:spcPts val="0"/>
              </a:spcBef>
              <a:buNone/>
              <a:defRPr sz="2000" i="1" baseline="0">
                <a:solidFill>
                  <a:srgbClr val="4E84C4"/>
                </a:solidFill>
                <a:latin typeface="+mn-lt"/>
              </a:defRPr>
            </a:lvl1pPr>
            <a:lvl2pPr marL="457200" indent="0">
              <a:buNone/>
              <a:defRPr/>
            </a:lvl2pPr>
            <a:lvl5pPr marL="1828800" indent="0">
              <a:buNone/>
              <a:defRPr/>
            </a:lvl5pPr>
          </a:lstStyle>
          <a:p>
            <a:pPr lvl="0"/>
            <a:r>
              <a:rPr lang="en-US" dirty="0"/>
              <a:t>Presenter’s name and title</a:t>
            </a:r>
          </a:p>
          <a:p>
            <a:pPr lvl="0"/>
            <a:r>
              <a:rPr lang="en-US" dirty="0"/>
              <a:t>Calibri Body 20 pt., italics</a:t>
            </a:r>
          </a:p>
        </p:txBody>
      </p:sp>
      <p:sp>
        <p:nvSpPr>
          <p:cNvPr id="4" name="Title 3"/>
          <p:cNvSpPr>
            <a:spLocks noGrp="1"/>
          </p:cNvSpPr>
          <p:nvPr>
            <p:ph type="title" hasCustomPrompt="1"/>
          </p:nvPr>
        </p:nvSpPr>
        <p:spPr>
          <a:xfrm>
            <a:off x="311726" y="894191"/>
            <a:ext cx="6380019" cy="1325563"/>
          </a:xfrm>
        </p:spPr>
        <p:txBody>
          <a:bodyPr anchor="b" anchorCtr="0">
            <a:noAutofit/>
          </a:bodyPr>
          <a:lstStyle>
            <a:lvl1pPr algn="ctr">
              <a:lnSpc>
                <a:spcPct val="100000"/>
              </a:lnSpc>
              <a:defRPr sz="4000" b="1" spc="0" baseline="0"/>
            </a:lvl1pPr>
          </a:lstStyle>
          <a:p>
            <a:r>
              <a:rPr lang="en-US" dirty="0"/>
              <a:t>Presentation Title</a:t>
            </a:r>
            <a:br>
              <a:rPr lang="en-US" dirty="0"/>
            </a:br>
            <a:r>
              <a:rPr lang="en-US" dirty="0"/>
              <a:t>Calibri 40 Pt.</a:t>
            </a:r>
          </a:p>
        </p:txBody>
      </p:sp>
      <p:sp>
        <p:nvSpPr>
          <p:cNvPr id="6" name="Picture Placeholder 5"/>
          <p:cNvSpPr>
            <a:spLocks noGrp="1"/>
          </p:cNvSpPr>
          <p:nvPr>
            <p:ph type="pic" sz="quarter" idx="12" hasCustomPrompt="1"/>
          </p:nvPr>
        </p:nvSpPr>
        <p:spPr>
          <a:xfrm>
            <a:off x="7040563" y="230188"/>
            <a:ext cx="5151437" cy="6627812"/>
          </a:xfrm>
        </p:spPr>
        <p:txBody>
          <a:bodyPr>
            <a:normAutofit/>
          </a:bodyPr>
          <a:lstStyle>
            <a:lvl1pPr>
              <a:defRPr sz="1400" baseline="0"/>
            </a:lvl1pPr>
          </a:lstStyle>
          <a:p>
            <a:r>
              <a:rPr lang="en-US" dirty="0"/>
              <a:t>Choose a vertical-oriented photo</a:t>
            </a:r>
          </a:p>
        </p:txBody>
      </p:sp>
    </p:spTree>
    <p:extLst>
      <p:ext uri="{BB962C8B-B14F-4D97-AF65-F5344CB8AC3E}">
        <p14:creationId xmlns:p14="http://schemas.microsoft.com/office/powerpoint/2010/main" val="1883563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_circle photo left_tex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24750" y="1519898"/>
            <a:ext cx="5945928" cy="1034011"/>
          </a:xfrm>
        </p:spPr>
        <p:txBody>
          <a:bodyPr anchor="b" anchorCtr="0"/>
          <a:lstStyle>
            <a:lvl1pPr>
              <a:defRPr b="1"/>
            </a:lvl1pPr>
          </a:lstStyle>
          <a:p>
            <a:r>
              <a:rPr lang="en-US" dirty="0"/>
              <a:t>Slide Heading </a:t>
            </a:r>
            <a:br>
              <a:rPr lang="en-US" dirty="0"/>
            </a:br>
            <a:r>
              <a:rPr lang="en-US" dirty="0"/>
              <a:t>Calibri 36 Pt.</a:t>
            </a:r>
          </a:p>
        </p:txBody>
      </p:sp>
      <p:sp>
        <p:nvSpPr>
          <p:cNvPr id="7" name="Slide Number Placeholder 6"/>
          <p:cNvSpPr>
            <a:spLocks noGrp="1"/>
          </p:cNvSpPr>
          <p:nvPr>
            <p:ph type="sldNum" sz="quarter" idx="12"/>
          </p:nvPr>
        </p:nvSpPr>
        <p:spPr>
          <a:xfrm>
            <a:off x="5758162" y="6187207"/>
            <a:ext cx="594147" cy="352237"/>
          </a:xfrm>
        </p:spPr>
        <p:txBody>
          <a:bodyPr/>
          <a:lstStyle/>
          <a:p>
            <a:fld id="{EEB63796-23D4-4A1B-BE91-A3EC69152563}" type="slidenum">
              <a:rPr lang="en-US" smtClean="0"/>
              <a:t>‹#›</a:t>
            </a:fld>
            <a:endParaRPr lang="en-US"/>
          </a:p>
        </p:txBody>
      </p:sp>
      <p:sp>
        <p:nvSpPr>
          <p:cNvPr id="10" name="Picture Placeholder 9"/>
          <p:cNvSpPr>
            <a:spLocks noGrp="1"/>
          </p:cNvSpPr>
          <p:nvPr>
            <p:ph type="pic" sz="quarter" idx="14" hasCustomPrompt="1"/>
          </p:nvPr>
        </p:nvSpPr>
        <p:spPr>
          <a:xfrm>
            <a:off x="623474" y="1113618"/>
            <a:ext cx="4441148" cy="4439602"/>
          </a:xfrm>
          <a:prstGeom prst="ellipse">
            <a:avLst/>
          </a:prstGeom>
        </p:spPr>
        <p:txBody>
          <a:bodyPr>
            <a:normAutofit/>
          </a:bodyPr>
          <a:lstStyle>
            <a:lvl1pPr algn="ctr">
              <a:defRPr sz="1400" baseline="0"/>
            </a:lvl1pPr>
          </a:lstStyle>
          <a:p>
            <a:r>
              <a:rPr lang="en-US" dirty="0"/>
              <a:t>Photo</a:t>
            </a:r>
          </a:p>
        </p:txBody>
      </p:sp>
      <p:sp>
        <p:nvSpPr>
          <p:cNvPr id="11" name="Text Placeholder 4"/>
          <p:cNvSpPr>
            <a:spLocks noGrp="1"/>
          </p:cNvSpPr>
          <p:nvPr>
            <p:ph type="body" sz="quarter" idx="15" hasCustomPrompt="1"/>
          </p:nvPr>
        </p:nvSpPr>
        <p:spPr>
          <a:xfrm>
            <a:off x="5624749" y="2692400"/>
            <a:ext cx="5945929" cy="2723662"/>
          </a:xfrm>
        </p:spPr>
        <p:txBody>
          <a:bodyPr/>
          <a:lstStyle/>
          <a:p>
            <a:pPr lvl="0"/>
            <a:r>
              <a:rPr lang="en-US" dirty="0"/>
              <a:t>Subhead Calibri Body 30 pt.</a:t>
            </a:r>
          </a:p>
          <a:p>
            <a:pPr lvl="1"/>
            <a:r>
              <a:rPr lang="en-US" dirty="0"/>
              <a:t>Calibri Body 28 pt.</a:t>
            </a:r>
          </a:p>
          <a:p>
            <a:pPr lvl="2"/>
            <a:r>
              <a:rPr lang="en-US" dirty="0"/>
              <a:t>Calibri Body 24 pt.</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092" y="6453932"/>
            <a:ext cx="1560777" cy="255644"/>
          </a:xfrm>
          <a:prstGeom prst="rect">
            <a:avLst/>
          </a:prstGeom>
        </p:spPr>
      </p:pic>
      <p:sp>
        <p:nvSpPr>
          <p:cNvPr id="8" name="Text Placeholder 3"/>
          <p:cNvSpPr>
            <a:spLocks noGrp="1"/>
          </p:cNvSpPr>
          <p:nvPr>
            <p:ph type="body" sz="quarter" idx="16" hasCustomPrompt="1"/>
          </p:nvPr>
        </p:nvSpPr>
        <p:spPr>
          <a:xfrm>
            <a:off x="5624748" y="5564338"/>
            <a:ext cx="5945929" cy="49708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Visit Intermountain Style Download Center for instructions on changing round-shaped photos. Link in notes below.</a:t>
            </a:r>
          </a:p>
        </p:txBody>
      </p:sp>
    </p:spTree>
    <p:extLst>
      <p:ext uri="{BB962C8B-B14F-4D97-AF65-F5344CB8AC3E}">
        <p14:creationId xmlns:p14="http://schemas.microsoft.com/office/powerpoint/2010/main" val="3852332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_circle photo left_tex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3134" y="1528694"/>
            <a:ext cx="5611823" cy="1034011"/>
          </a:xfrm>
        </p:spPr>
        <p:txBody>
          <a:bodyPr anchor="b" anchorCtr="0"/>
          <a:lstStyle>
            <a:lvl1pPr>
              <a:defRPr b="1"/>
            </a:lvl1pPr>
          </a:lstStyle>
          <a:p>
            <a:r>
              <a:rPr lang="en-US" dirty="0"/>
              <a:t>Slide Heading </a:t>
            </a:r>
            <a:br>
              <a:rPr lang="en-US" dirty="0"/>
            </a:br>
            <a:r>
              <a:rPr lang="en-US" dirty="0"/>
              <a:t>Calibri 36 Pt.</a:t>
            </a:r>
          </a:p>
        </p:txBody>
      </p:sp>
      <p:sp>
        <p:nvSpPr>
          <p:cNvPr id="11" name="Text Placeholder 4"/>
          <p:cNvSpPr>
            <a:spLocks noGrp="1"/>
          </p:cNvSpPr>
          <p:nvPr>
            <p:ph type="body" sz="quarter" idx="15" hasCustomPrompt="1"/>
          </p:nvPr>
        </p:nvSpPr>
        <p:spPr>
          <a:xfrm>
            <a:off x="613134" y="2701195"/>
            <a:ext cx="5611823" cy="2468683"/>
          </a:xfrm>
        </p:spPr>
        <p:txBody>
          <a:bodyPr/>
          <a:lstStyle/>
          <a:p>
            <a:pPr lvl="0"/>
            <a:r>
              <a:rPr lang="en-US" dirty="0"/>
              <a:t>Subhead Calibri Body 30 pt.</a:t>
            </a:r>
          </a:p>
          <a:p>
            <a:pPr lvl="1"/>
            <a:r>
              <a:rPr lang="en-US" dirty="0"/>
              <a:t>Calibri Body 28 pt.</a:t>
            </a:r>
          </a:p>
          <a:p>
            <a:pPr lvl="2"/>
            <a:r>
              <a:rPr lang="en-US" dirty="0"/>
              <a:t>Calibri Body 24 pt.</a:t>
            </a:r>
          </a:p>
        </p:txBody>
      </p:sp>
      <p:sp>
        <p:nvSpPr>
          <p:cNvPr id="7" name="Slide Number Placeholder 6"/>
          <p:cNvSpPr>
            <a:spLocks noGrp="1"/>
          </p:cNvSpPr>
          <p:nvPr>
            <p:ph type="sldNum" sz="quarter" idx="12"/>
          </p:nvPr>
        </p:nvSpPr>
        <p:spPr>
          <a:xfrm>
            <a:off x="5758162" y="6187207"/>
            <a:ext cx="594147" cy="352237"/>
          </a:xfrm>
        </p:spPr>
        <p:txBody>
          <a:bodyPr/>
          <a:lstStyle/>
          <a:p>
            <a:fld id="{EEB63796-23D4-4A1B-BE91-A3EC69152563}" type="slidenum">
              <a:rPr lang="en-US" smtClean="0"/>
              <a:t>‹#›</a:t>
            </a:fld>
            <a:endParaRPr lang="en-US"/>
          </a:p>
        </p:txBody>
      </p:sp>
      <p:sp>
        <p:nvSpPr>
          <p:cNvPr id="10" name="Picture Placeholder 9"/>
          <p:cNvSpPr>
            <a:spLocks noGrp="1"/>
          </p:cNvSpPr>
          <p:nvPr>
            <p:ph type="pic" sz="quarter" idx="14" hasCustomPrompt="1"/>
          </p:nvPr>
        </p:nvSpPr>
        <p:spPr>
          <a:xfrm>
            <a:off x="6883587" y="1096035"/>
            <a:ext cx="4441148" cy="4439602"/>
          </a:xfrm>
          <a:prstGeom prst="ellipse">
            <a:avLst/>
          </a:prstGeom>
        </p:spPr>
        <p:txBody>
          <a:bodyPr>
            <a:normAutofit/>
          </a:bodyPr>
          <a:lstStyle>
            <a:lvl1pPr algn="ctr">
              <a:defRPr sz="1400" baseline="0"/>
            </a:lvl1pPr>
          </a:lstStyle>
          <a:p>
            <a:r>
              <a:rPr lang="en-US" dirty="0"/>
              <a:t>Photo</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092" y="6453932"/>
            <a:ext cx="1560777" cy="255644"/>
          </a:xfrm>
          <a:prstGeom prst="rect">
            <a:avLst/>
          </a:prstGeom>
        </p:spPr>
      </p:pic>
      <p:sp>
        <p:nvSpPr>
          <p:cNvPr id="8" name="Text Placeholder 3"/>
          <p:cNvSpPr>
            <a:spLocks noGrp="1"/>
          </p:cNvSpPr>
          <p:nvPr>
            <p:ph type="body" sz="quarter" idx="16" hasCustomPrompt="1"/>
          </p:nvPr>
        </p:nvSpPr>
        <p:spPr>
          <a:xfrm>
            <a:off x="613133" y="5287096"/>
            <a:ext cx="5611823" cy="68190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i="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Visit Intermountain Style Download Center for instructions on changing round-shaped photos. Link in notes below.</a:t>
            </a:r>
          </a:p>
        </p:txBody>
      </p:sp>
    </p:spTree>
    <p:extLst>
      <p:ext uri="{BB962C8B-B14F-4D97-AF65-F5344CB8AC3E}">
        <p14:creationId xmlns:p14="http://schemas.microsoft.com/office/powerpoint/2010/main" val="735638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 photo_no text">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0" y="230819"/>
            <a:ext cx="12192000" cy="6627182"/>
          </a:xfrm>
        </p:spPr>
        <p:txBody>
          <a:bodyPr>
            <a:normAutofit/>
          </a:bodyPr>
          <a:lstStyle>
            <a:lvl1pPr>
              <a:defRPr sz="1400" baseline="0"/>
            </a:lvl1pPr>
          </a:lstStyle>
          <a:p>
            <a:r>
              <a:rPr lang="en-US" dirty="0"/>
              <a:t>For best result, choose a landscape-oriented photo (wider than tall)</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603" y="6460867"/>
            <a:ext cx="1473757" cy="241775"/>
          </a:xfrm>
          <a:prstGeom prst="rect">
            <a:avLst/>
          </a:prstGeom>
        </p:spPr>
      </p:pic>
      <p:sp>
        <p:nvSpPr>
          <p:cNvPr id="7" name="Slide Number Placeholder 6"/>
          <p:cNvSpPr>
            <a:spLocks noGrp="1"/>
          </p:cNvSpPr>
          <p:nvPr>
            <p:ph type="sldNum" sz="quarter" idx="12"/>
          </p:nvPr>
        </p:nvSpPr>
        <p:spPr>
          <a:xfrm>
            <a:off x="5758162" y="6187207"/>
            <a:ext cx="594147" cy="352237"/>
          </a:xfrm>
        </p:spPr>
        <p:txBody>
          <a:bodyPr/>
          <a:lstStyle/>
          <a:p>
            <a:fld id="{EEB63796-23D4-4A1B-BE91-A3EC69152563}" type="slidenum">
              <a:rPr lang="en-US" smtClean="0"/>
              <a:t>‹#›</a:t>
            </a:fld>
            <a:endParaRPr lang="en-US"/>
          </a:p>
        </p:txBody>
      </p:sp>
    </p:spTree>
    <p:extLst>
      <p:ext uri="{BB962C8B-B14F-4D97-AF65-F5344CB8AC3E}">
        <p14:creationId xmlns:p14="http://schemas.microsoft.com/office/powerpoint/2010/main" val="2425555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_heading without bottom wav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603" y="6460867"/>
            <a:ext cx="1473757" cy="241775"/>
          </a:xfrm>
          <a:prstGeom prst="rect">
            <a:avLst/>
          </a:prstGeom>
        </p:spPr>
      </p:pic>
      <p:sp>
        <p:nvSpPr>
          <p:cNvPr id="2" name="Rectangle 1"/>
          <p:cNvSpPr/>
          <p:nvPr/>
        </p:nvSpPr>
        <p:spPr>
          <a:xfrm>
            <a:off x="0" y="5413664"/>
            <a:ext cx="12192000" cy="1454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hasCustomPrompt="1"/>
          </p:nvPr>
        </p:nvSpPr>
        <p:spPr>
          <a:xfrm>
            <a:off x="519545" y="562622"/>
            <a:ext cx="11076710" cy="568460"/>
          </a:xfrm>
        </p:spPr>
        <p:txBody>
          <a:bodyPr anchor="t" anchorCtr="0">
            <a:noAutofit/>
          </a:bodyPr>
          <a:lstStyle>
            <a:lvl1pPr>
              <a:defRPr sz="3600" b="1" baseline="0"/>
            </a:lvl1pPr>
          </a:lstStyle>
          <a:p>
            <a:r>
              <a:rPr lang="en-US" dirty="0"/>
              <a:t>Slide Heading Calibri 36 Pt.</a:t>
            </a:r>
          </a:p>
        </p:txBody>
      </p:sp>
      <p:sp>
        <p:nvSpPr>
          <p:cNvPr id="6" name="Text Placeholder 4"/>
          <p:cNvSpPr>
            <a:spLocks noGrp="1"/>
          </p:cNvSpPr>
          <p:nvPr>
            <p:ph type="body" sz="quarter" idx="13" hasCustomPrompt="1"/>
          </p:nvPr>
        </p:nvSpPr>
        <p:spPr>
          <a:xfrm>
            <a:off x="519545" y="1221629"/>
            <a:ext cx="11077575" cy="50557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vl2pPr>
              <a:defRPr sz="2800"/>
            </a:lvl2pPr>
            <a:lvl3pPr marL="1143000" indent="-228600">
              <a:buFont typeface="Courier New" panose="02070309020205020404" pitchFamily="49" charset="0"/>
              <a:buChar char="o"/>
              <a:defRPr/>
            </a:lvl3pPr>
          </a:lstStyle>
          <a:p>
            <a:pPr lvl="0"/>
            <a:r>
              <a:rPr lang="en-US" dirty="0"/>
              <a:t>Subhead Calibri Body 30 pt.</a:t>
            </a:r>
          </a:p>
        </p:txBody>
      </p:sp>
    </p:spTree>
    <p:extLst>
      <p:ext uri="{BB962C8B-B14F-4D97-AF65-F5344CB8AC3E}">
        <p14:creationId xmlns:p14="http://schemas.microsoft.com/office/powerpoint/2010/main" val="2574327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94D36A-29BB-4D28-8CC6-E188F2D60931}"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45EC4-EAEC-41A8-AC68-4417FEA766BB}" type="slidenum">
              <a:rPr lang="en-US" smtClean="0"/>
              <a:t>‹#›</a:t>
            </a:fld>
            <a:endParaRPr lang="en-US"/>
          </a:p>
        </p:txBody>
      </p:sp>
    </p:spTree>
    <p:extLst>
      <p:ext uri="{BB962C8B-B14F-4D97-AF65-F5344CB8AC3E}">
        <p14:creationId xmlns:p14="http://schemas.microsoft.com/office/powerpoint/2010/main" val="201368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_no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44862" y="1822563"/>
            <a:ext cx="6261618" cy="1181849"/>
          </a:xfrm>
        </p:spPr>
        <p:txBody>
          <a:bodyPr anchor="b" anchorCtr="0">
            <a:noAutofit/>
          </a:bodyPr>
          <a:lstStyle>
            <a:lvl1pPr algn="l">
              <a:lnSpc>
                <a:spcPct val="100000"/>
              </a:lnSpc>
              <a:defRPr sz="4000" b="1" spc="0" baseline="0">
                <a:solidFill>
                  <a:srgbClr val="24446C"/>
                </a:solidFill>
                <a:latin typeface="Calibri" panose="020F0502020204030204" pitchFamily="34" charset="0"/>
              </a:defRPr>
            </a:lvl1pPr>
          </a:lstStyle>
          <a:p>
            <a:r>
              <a:rPr lang="en-US" dirty="0"/>
              <a:t>Presentation Title </a:t>
            </a:r>
            <a:br>
              <a:rPr lang="en-US" dirty="0"/>
            </a:br>
            <a:r>
              <a:rPr lang="en-US" dirty="0"/>
              <a:t>Calibri 40 Pt.</a:t>
            </a:r>
          </a:p>
        </p:txBody>
      </p:sp>
      <p:sp>
        <p:nvSpPr>
          <p:cNvPr id="3" name="Subtitle 2"/>
          <p:cNvSpPr>
            <a:spLocks noGrp="1"/>
          </p:cNvSpPr>
          <p:nvPr>
            <p:ph type="subTitle" idx="1" hasCustomPrompt="1"/>
          </p:nvPr>
        </p:nvSpPr>
        <p:spPr>
          <a:xfrm>
            <a:off x="4944862" y="3152886"/>
            <a:ext cx="6261618" cy="901567"/>
          </a:xfrm>
        </p:spPr>
        <p:txBody>
          <a:bodyPr/>
          <a:lstStyle>
            <a:lvl1pPr marL="0" indent="0" algn="l">
              <a:lnSpc>
                <a:spcPct val="100000"/>
              </a:lnSpc>
              <a:spcBef>
                <a:spcPts val="0"/>
              </a:spcBef>
              <a:buNone/>
              <a:defRPr sz="2400" b="1">
                <a:solidFill>
                  <a:srgbClr val="4E84C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Calibri Body 24 pt., Bold</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4388" y="2311765"/>
            <a:ext cx="2887109" cy="1771964"/>
          </a:xfrm>
          <a:prstGeom prst="rect">
            <a:avLst/>
          </a:prstGeom>
        </p:spPr>
      </p:pic>
      <p:cxnSp>
        <p:nvCxnSpPr>
          <p:cNvPr id="11" name="Straight Connector 10"/>
          <p:cNvCxnSpPr/>
          <p:nvPr/>
        </p:nvCxnSpPr>
        <p:spPr>
          <a:xfrm>
            <a:off x="4509858" y="1868133"/>
            <a:ext cx="0" cy="3023453"/>
          </a:xfrm>
          <a:prstGeom prst="line">
            <a:avLst/>
          </a:prstGeom>
          <a:ln w="15875">
            <a:solidFill>
              <a:srgbClr val="4E84C4"/>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hasCustomPrompt="1"/>
          </p:nvPr>
        </p:nvSpPr>
        <p:spPr>
          <a:xfrm>
            <a:off x="4944862" y="4186388"/>
            <a:ext cx="6261618" cy="725518"/>
          </a:xfrm>
        </p:spPr>
        <p:txBody>
          <a:bodyPr>
            <a:normAutofit/>
          </a:bodyPr>
          <a:lstStyle>
            <a:lvl1pPr marL="0" indent="0">
              <a:lnSpc>
                <a:spcPct val="100000"/>
              </a:lnSpc>
              <a:spcBef>
                <a:spcPts val="0"/>
              </a:spcBef>
              <a:buNone/>
              <a:defRPr sz="2000" i="1">
                <a:solidFill>
                  <a:srgbClr val="4E84C4"/>
                </a:solidFill>
                <a:latin typeface="+mn-lt"/>
              </a:defRPr>
            </a:lvl1pPr>
            <a:lvl2pPr marL="457200" indent="0">
              <a:buNone/>
              <a:defRPr/>
            </a:lvl2pPr>
            <a:lvl5pPr marL="1828800" indent="0">
              <a:buNone/>
              <a:defRPr/>
            </a:lvl5pPr>
          </a:lstStyle>
          <a:p>
            <a:pPr lvl="0"/>
            <a:r>
              <a:rPr lang="en-US" dirty="0"/>
              <a:t>Presenter’s name and title</a:t>
            </a:r>
          </a:p>
          <a:p>
            <a:pPr lvl="0"/>
            <a:r>
              <a:rPr lang="en-US" dirty="0"/>
              <a:t>Calibri Body 20 pt., italics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spTree>
    <p:extLst>
      <p:ext uri="{BB962C8B-B14F-4D97-AF65-F5344CB8AC3E}">
        <p14:creationId xmlns:p14="http://schemas.microsoft.com/office/powerpoint/2010/main" val="694982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_photo on right">
    <p:spTree>
      <p:nvGrpSpPr>
        <p:cNvPr id="1" name=""/>
        <p:cNvGrpSpPr/>
        <p:nvPr/>
      </p:nvGrpSpPr>
      <p:grpSpPr>
        <a:xfrm>
          <a:off x="0" y="0"/>
          <a:ext cx="0" cy="0"/>
          <a:chOff x="0" y="0"/>
          <a:chExt cx="0" cy="0"/>
        </a:xfrm>
      </p:grpSpPr>
      <p:sp>
        <p:nvSpPr>
          <p:cNvPr id="13" name="Picture Placeholder 12"/>
          <p:cNvSpPr>
            <a:spLocks noGrp="1"/>
          </p:cNvSpPr>
          <p:nvPr>
            <p:ph type="pic" sz="quarter" idx="11" hasCustomPrompt="1"/>
          </p:nvPr>
        </p:nvSpPr>
        <p:spPr>
          <a:xfrm>
            <a:off x="7033835" y="230820"/>
            <a:ext cx="5158154" cy="6631620"/>
          </a:xfrm>
        </p:spPr>
        <p:txBody>
          <a:bodyPr>
            <a:normAutofit/>
          </a:bodyPr>
          <a:lstStyle>
            <a:lvl1pPr marL="0" indent="0">
              <a:buNone/>
              <a:defRPr sz="1400" baseline="0"/>
            </a:lvl1pPr>
          </a:lstStyle>
          <a:p>
            <a:r>
              <a:rPr lang="en-US" dirty="0"/>
              <a:t>Choose a vertical-oriented photo</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603" y="6460867"/>
            <a:ext cx="1473757" cy="241775"/>
          </a:xfrm>
          <a:prstGeom prst="rect">
            <a:avLst/>
          </a:prstGeom>
        </p:spPr>
      </p:pic>
      <p:sp>
        <p:nvSpPr>
          <p:cNvPr id="12" name="Title 1"/>
          <p:cNvSpPr>
            <a:spLocks noGrp="1"/>
          </p:cNvSpPr>
          <p:nvPr>
            <p:ph type="title" hasCustomPrompt="1"/>
          </p:nvPr>
        </p:nvSpPr>
        <p:spPr>
          <a:xfrm>
            <a:off x="598489" y="1778000"/>
            <a:ext cx="5854622" cy="1178559"/>
          </a:xfrm>
        </p:spPr>
        <p:txBody>
          <a:bodyPr anchor="b" anchorCtr="0">
            <a:normAutofit/>
          </a:bodyPr>
          <a:lstStyle>
            <a:lvl1pPr algn="ctr">
              <a:defRPr sz="3600" b="1" baseline="0"/>
            </a:lvl1pPr>
          </a:lstStyle>
          <a:p>
            <a:r>
              <a:rPr lang="en-US" dirty="0"/>
              <a:t>Section Heading, </a:t>
            </a:r>
            <a:br>
              <a:rPr lang="en-US" dirty="0"/>
            </a:br>
            <a:r>
              <a:rPr lang="en-US" dirty="0"/>
              <a:t>Calibri 36 Pt.</a:t>
            </a:r>
          </a:p>
        </p:txBody>
      </p:sp>
      <p:sp>
        <p:nvSpPr>
          <p:cNvPr id="6" name="Text Placeholder 5"/>
          <p:cNvSpPr>
            <a:spLocks noGrp="1"/>
          </p:cNvSpPr>
          <p:nvPr>
            <p:ph type="body" sz="quarter" idx="12" hasCustomPrompt="1"/>
          </p:nvPr>
        </p:nvSpPr>
        <p:spPr>
          <a:xfrm>
            <a:off x="598488" y="3068321"/>
            <a:ext cx="5854700" cy="565352"/>
          </a:xfrm>
        </p:spPr>
        <p:txBody>
          <a:bodyPr>
            <a:normAutofit/>
          </a:bodyPr>
          <a:lstStyle>
            <a:lvl1pPr algn="ctr">
              <a:defRPr sz="2800" baseline="0"/>
            </a:lvl1pPr>
          </a:lstStyle>
          <a:p>
            <a:pPr lvl="0"/>
            <a:r>
              <a:rPr lang="en-US" dirty="0"/>
              <a:t>Section subhead, Calibri Body 30 pt.</a:t>
            </a:r>
          </a:p>
        </p:txBody>
      </p:sp>
    </p:spTree>
    <p:extLst>
      <p:ext uri="{BB962C8B-B14F-4D97-AF65-F5344CB8AC3E}">
        <p14:creationId xmlns:p14="http://schemas.microsoft.com/office/powerpoint/2010/main" val="3522242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_photo on left">
    <p:spTree>
      <p:nvGrpSpPr>
        <p:cNvPr id="1" name=""/>
        <p:cNvGrpSpPr/>
        <p:nvPr/>
      </p:nvGrpSpPr>
      <p:grpSpPr>
        <a:xfrm>
          <a:off x="0" y="0"/>
          <a:ext cx="0" cy="0"/>
          <a:chOff x="0" y="0"/>
          <a:chExt cx="0" cy="0"/>
        </a:xfrm>
      </p:grpSpPr>
      <p:sp>
        <p:nvSpPr>
          <p:cNvPr id="13" name="Picture Placeholder 12"/>
          <p:cNvSpPr>
            <a:spLocks noGrp="1"/>
          </p:cNvSpPr>
          <p:nvPr>
            <p:ph type="pic" sz="quarter" idx="11" hasCustomPrompt="1"/>
          </p:nvPr>
        </p:nvSpPr>
        <p:spPr>
          <a:xfrm>
            <a:off x="0" y="226466"/>
            <a:ext cx="5158154" cy="6631620"/>
          </a:xfrm>
        </p:spPr>
        <p:txBody>
          <a:bodyPr>
            <a:normAutofit/>
          </a:bodyPr>
          <a:lstStyle>
            <a:lvl1pPr marL="0" indent="0">
              <a:buNone/>
              <a:defRPr sz="1400" baseline="0"/>
            </a:lvl1pPr>
          </a:lstStyle>
          <a:p>
            <a:r>
              <a:rPr lang="en-US" dirty="0"/>
              <a:t>Choose a vertical-oriented photo</a:t>
            </a:r>
          </a:p>
        </p:txBody>
      </p:sp>
      <p:sp>
        <p:nvSpPr>
          <p:cNvPr id="10" name="Text Placeholder 5"/>
          <p:cNvSpPr>
            <a:spLocks noGrp="1"/>
          </p:cNvSpPr>
          <p:nvPr>
            <p:ph type="body" sz="quarter" idx="13" hasCustomPrompt="1"/>
          </p:nvPr>
        </p:nvSpPr>
        <p:spPr>
          <a:xfrm>
            <a:off x="5729288" y="3079063"/>
            <a:ext cx="5854700" cy="565352"/>
          </a:xfrm>
        </p:spPr>
        <p:txBody>
          <a:bodyPr>
            <a:normAutofit/>
          </a:bodyPr>
          <a:lstStyle>
            <a:lvl1pPr algn="ctr">
              <a:defRPr sz="2800">
                <a:solidFill>
                  <a:schemeClr val="accent1"/>
                </a:solidFill>
              </a:defRPr>
            </a:lvl1pPr>
          </a:lstStyle>
          <a:p>
            <a:pPr lvl="0"/>
            <a:r>
              <a:rPr lang="en-US" dirty="0"/>
              <a:t>Section subhead, Calibri Body 30 pt.</a:t>
            </a:r>
          </a:p>
        </p:txBody>
      </p:sp>
      <p:sp>
        <p:nvSpPr>
          <p:cNvPr id="15" name="Title 1"/>
          <p:cNvSpPr>
            <a:spLocks noGrp="1"/>
          </p:cNvSpPr>
          <p:nvPr>
            <p:ph type="title" hasCustomPrompt="1"/>
          </p:nvPr>
        </p:nvSpPr>
        <p:spPr>
          <a:xfrm>
            <a:off x="5729288" y="1838961"/>
            <a:ext cx="5854622" cy="1108478"/>
          </a:xfrm>
        </p:spPr>
        <p:txBody>
          <a:bodyPr anchor="b" anchorCtr="0">
            <a:normAutofit/>
          </a:bodyPr>
          <a:lstStyle>
            <a:lvl1pPr algn="ctr">
              <a:defRPr sz="3600" b="1" baseline="0"/>
            </a:lvl1pPr>
          </a:lstStyle>
          <a:p>
            <a:r>
              <a:rPr lang="en-US" dirty="0"/>
              <a:t>Section Heading, </a:t>
            </a:r>
            <a:br>
              <a:rPr lang="en-US" dirty="0"/>
            </a:br>
            <a:r>
              <a:rPr lang="en-US" dirty="0"/>
              <a:t>Calibri 36 Pt</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603" y="6460867"/>
            <a:ext cx="1473757" cy="241775"/>
          </a:xfrm>
          <a:prstGeom prst="rect">
            <a:avLst/>
          </a:prstGeom>
        </p:spPr>
      </p:pic>
    </p:spTree>
    <p:extLst>
      <p:ext uri="{BB962C8B-B14F-4D97-AF65-F5344CB8AC3E}">
        <p14:creationId xmlns:p14="http://schemas.microsoft.com/office/powerpoint/2010/main" val="217535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_no photo">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092" y="6453932"/>
            <a:ext cx="1560777" cy="255644"/>
          </a:xfrm>
          <a:prstGeom prst="rect">
            <a:avLst/>
          </a:prstGeom>
        </p:spPr>
      </p:pic>
      <p:sp>
        <p:nvSpPr>
          <p:cNvPr id="10" name="Text Placeholder 5"/>
          <p:cNvSpPr>
            <a:spLocks noGrp="1"/>
          </p:cNvSpPr>
          <p:nvPr>
            <p:ph type="body" sz="quarter" idx="13" hasCustomPrompt="1"/>
          </p:nvPr>
        </p:nvSpPr>
        <p:spPr>
          <a:xfrm>
            <a:off x="612531" y="3079063"/>
            <a:ext cx="10972946" cy="565352"/>
          </a:xfrm>
        </p:spPr>
        <p:txBody>
          <a:bodyPr>
            <a:normAutofit/>
          </a:bodyPr>
          <a:lstStyle>
            <a:lvl1pPr algn="ctr">
              <a:defRPr sz="2800"/>
            </a:lvl1pPr>
          </a:lstStyle>
          <a:p>
            <a:pPr lvl="0"/>
            <a:r>
              <a:rPr lang="en-US" dirty="0"/>
              <a:t>Section subhead, Calibri Body 30 pt.</a:t>
            </a:r>
          </a:p>
        </p:txBody>
      </p:sp>
      <p:sp>
        <p:nvSpPr>
          <p:cNvPr id="15" name="Title 1"/>
          <p:cNvSpPr>
            <a:spLocks noGrp="1"/>
          </p:cNvSpPr>
          <p:nvPr>
            <p:ph type="title" hasCustomPrompt="1"/>
          </p:nvPr>
        </p:nvSpPr>
        <p:spPr>
          <a:xfrm>
            <a:off x="612559" y="1838961"/>
            <a:ext cx="10972800" cy="1108478"/>
          </a:xfrm>
        </p:spPr>
        <p:txBody>
          <a:bodyPr anchor="b" anchorCtr="0">
            <a:normAutofit/>
          </a:bodyPr>
          <a:lstStyle>
            <a:lvl1pPr algn="ctr">
              <a:defRPr sz="3600" b="1" baseline="0">
                <a:solidFill>
                  <a:schemeClr val="tx2"/>
                </a:solidFill>
              </a:defRPr>
            </a:lvl1pPr>
          </a:lstStyle>
          <a:p>
            <a:r>
              <a:rPr lang="en-US" dirty="0"/>
              <a:t>Section Heading, </a:t>
            </a:r>
            <a:br>
              <a:rPr lang="en-US" dirty="0"/>
            </a:br>
            <a:r>
              <a:rPr lang="en-US" dirty="0"/>
              <a:t>Calibri 36 Pt</a:t>
            </a:r>
          </a:p>
        </p:txBody>
      </p:sp>
    </p:spTree>
    <p:extLst>
      <p:ext uri="{BB962C8B-B14F-4D97-AF65-F5344CB8AC3E}">
        <p14:creationId xmlns:p14="http://schemas.microsoft.com/office/powerpoint/2010/main" val="757545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_single column_no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545" y="553744"/>
            <a:ext cx="11076710" cy="1042658"/>
          </a:xfrm>
        </p:spPr>
        <p:txBody>
          <a:bodyPr anchor="b" anchorCtr="0">
            <a:normAutofit/>
          </a:bodyPr>
          <a:lstStyle>
            <a:lvl1pPr>
              <a:defRPr sz="3600" b="1" baseline="0"/>
            </a:lvl1pPr>
          </a:lstStyle>
          <a:p>
            <a:r>
              <a:rPr lang="en-US" dirty="0"/>
              <a:t>Slide Heading Calibri 36 Pt.</a:t>
            </a:r>
          </a:p>
        </p:txBody>
      </p:sp>
      <p:sp>
        <p:nvSpPr>
          <p:cNvPr id="8" name="Slide Number Placeholder 6"/>
          <p:cNvSpPr>
            <a:spLocks noGrp="1"/>
          </p:cNvSpPr>
          <p:nvPr>
            <p:ph type="sldNum" sz="quarter" idx="12"/>
          </p:nvPr>
        </p:nvSpPr>
        <p:spPr>
          <a:xfrm>
            <a:off x="5758162" y="6187207"/>
            <a:ext cx="594147" cy="352237"/>
          </a:xfrm>
        </p:spPr>
        <p:txBody>
          <a:bodyPr/>
          <a:lstStyle/>
          <a:p>
            <a:fld id="{EEB63796-23D4-4A1B-BE91-A3EC69152563}" type="slidenum">
              <a:rPr lang="en-US" smtClean="0"/>
              <a:t>‹#›</a:t>
            </a:fld>
            <a:endParaRPr lang="en-US"/>
          </a:p>
        </p:txBody>
      </p:sp>
      <p:sp>
        <p:nvSpPr>
          <p:cNvPr id="4" name="Text Placeholder 3"/>
          <p:cNvSpPr>
            <a:spLocks noGrp="1"/>
          </p:cNvSpPr>
          <p:nvPr>
            <p:ph type="body" sz="quarter" idx="14" hasCustomPrompt="1"/>
          </p:nvPr>
        </p:nvSpPr>
        <p:spPr>
          <a:xfrm>
            <a:off x="519545" y="1790589"/>
            <a:ext cx="11076710" cy="3970131"/>
          </a:xfrm>
        </p:spPr>
        <p:txBody>
          <a:bodyPr/>
          <a:lstStyle/>
          <a:p>
            <a:pPr lvl="0"/>
            <a:r>
              <a:rPr lang="en-US" dirty="0"/>
              <a:t>Subhead Calibri Body 30 pt.</a:t>
            </a:r>
          </a:p>
          <a:p>
            <a:pPr lvl="1"/>
            <a:r>
              <a:rPr lang="en-US" dirty="0"/>
              <a:t>Calibri Body 28 pt.</a:t>
            </a:r>
          </a:p>
          <a:p>
            <a:pPr lvl="2"/>
            <a:r>
              <a:rPr lang="en-US" dirty="0"/>
              <a:t>Calibri Body 24 pt.</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092" y="6453932"/>
            <a:ext cx="1560777" cy="255644"/>
          </a:xfrm>
          <a:prstGeom prst="rect">
            <a:avLst/>
          </a:prstGeom>
        </p:spPr>
      </p:pic>
    </p:spTree>
    <p:extLst>
      <p:ext uri="{BB962C8B-B14F-4D97-AF65-F5344CB8AC3E}">
        <p14:creationId xmlns:p14="http://schemas.microsoft.com/office/powerpoint/2010/main" val="408771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_2-column_no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545" y="561109"/>
            <a:ext cx="11087100" cy="1034011"/>
          </a:xfrm>
        </p:spPr>
        <p:txBody>
          <a:bodyPr anchor="b" anchorCtr="0"/>
          <a:lstStyle>
            <a:lvl1pPr>
              <a:defRPr b="1"/>
            </a:lvl1pPr>
          </a:lstStyle>
          <a:p>
            <a:r>
              <a:rPr lang="en-US" dirty="0"/>
              <a:t>Slide Heading Calibri 36 Pt.</a:t>
            </a:r>
          </a:p>
        </p:txBody>
      </p:sp>
      <p:sp>
        <p:nvSpPr>
          <p:cNvPr id="7" name="Slide Number Placeholder 6"/>
          <p:cNvSpPr>
            <a:spLocks noGrp="1"/>
          </p:cNvSpPr>
          <p:nvPr>
            <p:ph type="sldNum" sz="quarter" idx="12"/>
          </p:nvPr>
        </p:nvSpPr>
        <p:spPr>
          <a:xfrm>
            <a:off x="5758162" y="6187207"/>
            <a:ext cx="594147" cy="352237"/>
          </a:xfrm>
        </p:spPr>
        <p:txBody>
          <a:bodyPr/>
          <a:lstStyle/>
          <a:p>
            <a:fld id="{EEB63796-23D4-4A1B-BE91-A3EC69152563}" type="slidenum">
              <a:rPr lang="en-US" smtClean="0"/>
              <a:t>‹#›</a:t>
            </a:fld>
            <a:endParaRPr lang="en-US"/>
          </a:p>
        </p:txBody>
      </p:sp>
      <p:sp>
        <p:nvSpPr>
          <p:cNvPr id="5" name="Text Placeholder 4"/>
          <p:cNvSpPr>
            <a:spLocks noGrp="1"/>
          </p:cNvSpPr>
          <p:nvPr>
            <p:ph type="body" sz="quarter" idx="15" hasCustomPrompt="1"/>
          </p:nvPr>
        </p:nvSpPr>
        <p:spPr>
          <a:xfrm>
            <a:off x="519545" y="1790588"/>
            <a:ext cx="5238617" cy="4102212"/>
          </a:xfrm>
        </p:spPr>
        <p:txBody>
          <a:bodyPr/>
          <a:lstStyle>
            <a:lvl1pPr>
              <a:defRPr baseline="0"/>
            </a:lvl1pPr>
            <a:lvl2pPr>
              <a:defRPr baseline="0"/>
            </a:lvl2pPr>
            <a:lvl3pPr>
              <a:defRPr/>
            </a:lvl3pPr>
            <a:lvl4pPr>
              <a:defRPr baseline="0"/>
            </a:lvl4pPr>
            <a:lvl5pPr>
              <a:defRPr/>
            </a:lvl5pPr>
          </a:lstStyle>
          <a:p>
            <a:pPr lvl="0"/>
            <a:r>
              <a:rPr lang="en-US" dirty="0"/>
              <a:t>Subhead Calibri Body 30 pt.</a:t>
            </a:r>
          </a:p>
          <a:p>
            <a:pPr lvl="1"/>
            <a:r>
              <a:rPr lang="en-US" dirty="0"/>
              <a:t>Calibri Body 28 pt.</a:t>
            </a:r>
          </a:p>
          <a:p>
            <a:pPr lvl="2"/>
            <a:r>
              <a:rPr lang="en-US" dirty="0"/>
              <a:t>Calibri Body 24 pt.</a:t>
            </a:r>
          </a:p>
        </p:txBody>
      </p:sp>
      <p:sp>
        <p:nvSpPr>
          <p:cNvPr id="11" name="Text Placeholder 4"/>
          <p:cNvSpPr>
            <a:spLocks noGrp="1"/>
          </p:cNvSpPr>
          <p:nvPr>
            <p:ph type="body" sz="quarter" idx="16" hasCustomPrompt="1"/>
          </p:nvPr>
        </p:nvSpPr>
        <p:spPr>
          <a:xfrm>
            <a:off x="6352309" y="1790588"/>
            <a:ext cx="5238617" cy="410221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r>
              <a:rPr lang="en-US" dirty="0"/>
              <a:t>Subhead Calibri Body 30 pt.</a:t>
            </a:r>
          </a:p>
          <a:p>
            <a:pPr lvl="1"/>
            <a:r>
              <a:rPr lang="en-US" dirty="0"/>
              <a:t>Calibri Body 28 pt.</a:t>
            </a:r>
          </a:p>
          <a:p>
            <a:pPr lvl="2"/>
            <a:r>
              <a:rPr lang="en-US" dirty="0"/>
              <a:t>Calibri Body 24 pt.</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092" y="6453932"/>
            <a:ext cx="1560777" cy="255644"/>
          </a:xfrm>
          <a:prstGeom prst="rect">
            <a:avLst/>
          </a:prstGeom>
        </p:spPr>
      </p:pic>
    </p:spTree>
    <p:extLst>
      <p:ext uri="{BB962C8B-B14F-4D97-AF65-F5344CB8AC3E}">
        <p14:creationId xmlns:p14="http://schemas.microsoft.com/office/powerpoint/2010/main" val="7363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_text left_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545" y="605499"/>
            <a:ext cx="6490855" cy="1034011"/>
          </a:xfrm>
        </p:spPr>
        <p:txBody>
          <a:bodyPr anchor="b" anchorCtr="0"/>
          <a:lstStyle>
            <a:lvl1pPr>
              <a:defRPr b="1"/>
            </a:lvl1pPr>
          </a:lstStyle>
          <a:p>
            <a:r>
              <a:rPr lang="en-US" dirty="0"/>
              <a:t>Slide Heading </a:t>
            </a:r>
            <a:br>
              <a:rPr lang="en-US" dirty="0"/>
            </a:br>
            <a:r>
              <a:rPr lang="en-US" dirty="0"/>
              <a:t>Calibri 36 Pt., All Caps</a:t>
            </a:r>
          </a:p>
        </p:txBody>
      </p:sp>
      <p:sp>
        <p:nvSpPr>
          <p:cNvPr id="7" name="Slide Number Placeholder 6"/>
          <p:cNvSpPr>
            <a:spLocks noGrp="1"/>
          </p:cNvSpPr>
          <p:nvPr>
            <p:ph type="sldNum" sz="quarter" idx="12"/>
          </p:nvPr>
        </p:nvSpPr>
        <p:spPr>
          <a:xfrm>
            <a:off x="5758162" y="6187207"/>
            <a:ext cx="594147" cy="352237"/>
          </a:xfrm>
        </p:spPr>
        <p:txBody>
          <a:bodyPr/>
          <a:lstStyle/>
          <a:p>
            <a:fld id="{EEB63796-23D4-4A1B-BE91-A3EC69152563}" type="slidenum">
              <a:rPr lang="en-US" smtClean="0"/>
              <a:t>‹#›</a:t>
            </a:fld>
            <a:endParaRPr lang="en-US"/>
          </a:p>
        </p:txBody>
      </p:sp>
      <p:sp>
        <p:nvSpPr>
          <p:cNvPr id="6" name="Picture Placeholder 5"/>
          <p:cNvSpPr>
            <a:spLocks noGrp="1"/>
          </p:cNvSpPr>
          <p:nvPr>
            <p:ph type="pic" sz="quarter" idx="14" hasCustomPrompt="1"/>
          </p:nvPr>
        </p:nvSpPr>
        <p:spPr>
          <a:xfrm>
            <a:off x="7406640" y="694591"/>
            <a:ext cx="4368801" cy="5046785"/>
          </a:xfrm>
        </p:spPr>
        <p:txBody>
          <a:bodyPr>
            <a:normAutofit/>
          </a:bodyPr>
          <a:lstStyle>
            <a:lvl1pPr>
              <a:defRPr sz="1400" baseline="0"/>
            </a:lvl1pPr>
          </a:lstStyle>
          <a:p>
            <a:r>
              <a:rPr lang="en-US" dirty="0"/>
              <a:t>Choose a vertical-oriented photo</a:t>
            </a:r>
          </a:p>
        </p:txBody>
      </p:sp>
      <p:sp>
        <p:nvSpPr>
          <p:cNvPr id="10" name="Text Placeholder 4"/>
          <p:cNvSpPr>
            <a:spLocks noGrp="1"/>
          </p:cNvSpPr>
          <p:nvPr>
            <p:ph type="body" sz="quarter" idx="15" hasCustomPrompt="1"/>
          </p:nvPr>
        </p:nvSpPr>
        <p:spPr>
          <a:xfrm>
            <a:off x="519545" y="1788160"/>
            <a:ext cx="6490855" cy="3953217"/>
          </a:xfrm>
        </p:spPr>
        <p:txBody>
          <a:bodyPr/>
          <a:lstStyle/>
          <a:p>
            <a:pPr lvl="0"/>
            <a:r>
              <a:rPr lang="en-US" dirty="0"/>
              <a:t>Subhead Calibri Body 30 pt.</a:t>
            </a:r>
          </a:p>
          <a:p>
            <a:pPr lvl="1"/>
            <a:r>
              <a:rPr lang="en-US" dirty="0"/>
              <a:t>Calibri Body 28 pt.</a:t>
            </a:r>
          </a:p>
          <a:p>
            <a:pPr lvl="2"/>
            <a:r>
              <a:rPr lang="en-US" dirty="0"/>
              <a:t>Calibri Body 24 pt.</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092" y="6453932"/>
            <a:ext cx="1560777" cy="255644"/>
          </a:xfrm>
          <a:prstGeom prst="rect">
            <a:avLst/>
          </a:prstGeom>
        </p:spPr>
      </p:pic>
    </p:spTree>
    <p:extLst>
      <p:ext uri="{BB962C8B-B14F-4D97-AF65-F5344CB8AC3E}">
        <p14:creationId xmlns:p14="http://schemas.microsoft.com/office/powerpoint/2010/main" val="39337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_photo left_tex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64265" y="614377"/>
            <a:ext cx="6490855" cy="1034011"/>
          </a:xfrm>
        </p:spPr>
        <p:txBody>
          <a:bodyPr anchor="b" anchorCtr="0"/>
          <a:lstStyle>
            <a:lvl1pPr>
              <a:defRPr b="1"/>
            </a:lvl1pPr>
          </a:lstStyle>
          <a:p>
            <a:r>
              <a:rPr lang="en-US" dirty="0"/>
              <a:t>Slide Heading </a:t>
            </a:r>
            <a:br>
              <a:rPr lang="en-US" dirty="0"/>
            </a:br>
            <a:r>
              <a:rPr lang="en-US" dirty="0"/>
              <a:t>Calibri 36 Pt.</a:t>
            </a:r>
          </a:p>
        </p:txBody>
      </p:sp>
      <p:sp>
        <p:nvSpPr>
          <p:cNvPr id="7" name="Slide Number Placeholder 6"/>
          <p:cNvSpPr>
            <a:spLocks noGrp="1"/>
          </p:cNvSpPr>
          <p:nvPr>
            <p:ph type="sldNum" sz="quarter" idx="12"/>
          </p:nvPr>
        </p:nvSpPr>
        <p:spPr>
          <a:xfrm>
            <a:off x="5758162" y="6187207"/>
            <a:ext cx="594147" cy="352237"/>
          </a:xfrm>
        </p:spPr>
        <p:txBody>
          <a:bodyPr/>
          <a:lstStyle/>
          <a:p>
            <a:fld id="{EEB63796-23D4-4A1B-BE91-A3EC69152563}" type="slidenum">
              <a:rPr lang="en-US" smtClean="0"/>
              <a:t>‹#›</a:t>
            </a:fld>
            <a:endParaRPr lang="en-US"/>
          </a:p>
        </p:txBody>
      </p:sp>
      <p:sp>
        <p:nvSpPr>
          <p:cNvPr id="6" name="Picture Placeholder 5"/>
          <p:cNvSpPr>
            <a:spLocks noGrp="1"/>
          </p:cNvSpPr>
          <p:nvPr>
            <p:ph type="pic" sz="quarter" idx="14" hasCustomPrompt="1"/>
          </p:nvPr>
        </p:nvSpPr>
        <p:spPr>
          <a:xfrm>
            <a:off x="538481" y="685799"/>
            <a:ext cx="4307840" cy="5046785"/>
          </a:xfrm>
        </p:spPr>
        <p:txBody>
          <a:bodyPr>
            <a:normAutofit/>
          </a:bodyPr>
          <a:lstStyle>
            <a:lvl1pPr>
              <a:defRPr sz="1400"/>
            </a:lvl1pPr>
          </a:lstStyle>
          <a:p>
            <a:r>
              <a:rPr lang="en-US" dirty="0"/>
              <a:t>Choose a vertical-oriented photo</a:t>
            </a:r>
          </a:p>
        </p:txBody>
      </p:sp>
      <p:sp>
        <p:nvSpPr>
          <p:cNvPr id="10" name="Text Placeholder 4"/>
          <p:cNvSpPr>
            <a:spLocks noGrp="1"/>
          </p:cNvSpPr>
          <p:nvPr>
            <p:ph type="body" sz="quarter" idx="15" hasCustomPrompt="1"/>
          </p:nvPr>
        </p:nvSpPr>
        <p:spPr>
          <a:xfrm>
            <a:off x="5264264" y="1788160"/>
            <a:ext cx="6490855" cy="3944425"/>
          </a:xfrm>
        </p:spPr>
        <p:txBody>
          <a:bodyPr/>
          <a:lstStyle/>
          <a:p>
            <a:pPr lvl="0"/>
            <a:r>
              <a:rPr lang="en-US" dirty="0"/>
              <a:t>Subhead Calibri Body 30 pt.</a:t>
            </a:r>
          </a:p>
          <a:p>
            <a:pPr lvl="1"/>
            <a:r>
              <a:rPr lang="en-US" dirty="0"/>
              <a:t>Calibri Body 28 pt.</a:t>
            </a:r>
          </a:p>
          <a:p>
            <a:pPr lvl="2"/>
            <a:r>
              <a:rPr lang="en-US" dirty="0"/>
              <a:t>Calibri Body 24 pt.</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32024"/>
            <a:ext cx="12192000" cy="1133927"/>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092" y="6453932"/>
            <a:ext cx="1560777" cy="255644"/>
          </a:xfrm>
          <a:prstGeom prst="rect">
            <a:avLst/>
          </a:prstGeom>
        </p:spPr>
      </p:pic>
    </p:spTree>
    <p:extLst>
      <p:ext uri="{BB962C8B-B14F-4D97-AF65-F5344CB8AC3E}">
        <p14:creationId xmlns:p14="http://schemas.microsoft.com/office/powerpoint/2010/main" val="1473923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2081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0677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5767753" y="6145683"/>
            <a:ext cx="656492" cy="406540"/>
          </a:xfrm>
          <a:prstGeom prst="rect">
            <a:avLst/>
          </a:prstGeom>
        </p:spPr>
        <p:txBody>
          <a:bodyPr vert="horz" lIns="91440" tIns="45720" rIns="91440" bIns="45720" rtlCol="0" anchor="ctr"/>
          <a:lstStyle>
            <a:lvl1pPr algn="ctr">
              <a:defRPr sz="1200">
                <a:solidFill>
                  <a:schemeClr val="tx1">
                    <a:tint val="75000"/>
                  </a:schemeClr>
                </a:solidFill>
              </a:defRPr>
            </a:lvl1pPr>
          </a:lstStyle>
          <a:p>
            <a:fld id="{EEB63796-23D4-4A1B-BE91-A3EC69152563}" type="slidenum">
              <a:rPr lang="en-US" smtClean="0"/>
              <a:t>‹#›</a:t>
            </a:fld>
            <a:endParaRPr lang="en-US"/>
          </a:p>
        </p:txBody>
      </p:sp>
      <p:pic>
        <p:nvPicPr>
          <p:cNvPr id="4" name="Picture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1350"/>
            <a:ext cx="12192000" cy="228657"/>
          </a:xfrm>
          <a:prstGeom prst="rect">
            <a:avLst/>
          </a:prstGeom>
        </p:spPr>
      </p:pic>
    </p:spTree>
    <p:extLst>
      <p:ext uri="{BB962C8B-B14F-4D97-AF65-F5344CB8AC3E}">
        <p14:creationId xmlns:p14="http://schemas.microsoft.com/office/powerpoint/2010/main" val="4008949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3600" b="1" kern="1200" spc="0">
          <a:solidFill>
            <a:schemeClr val="tx2"/>
          </a:solidFill>
          <a:latin typeface="Calibri" panose="020F050202020403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2.wdp"/><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8" Type="http://schemas.openxmlformats.org/officeDocument/2006/relationships/hyperlink" Target="https://urldefense.proofpoint.com/v2/url?u=https-3A__academic.oup.com_ajcn_article_95_6_1385_4568385&amp;d=DwMFAw&amp;c=II16XUCNF0uj2WHDMBdftpHZzyfqZU4E6o4J8m7Yfh-XF5deecOtjPXuMFvj1uWy&amp;r=CyYD-zrxp19V_UXJw6GkOW5odLHwOy1rIqqSifyRYDs&amp;m=pzlzkTiIE8HyisLJC9dOP6LPfJ3dGzu_YuTjGP0fhJI&amp;s=5_PlQIAA7s1l4zYXzJ5Pn5k8kmVunAWHz3Ey4jSx4jQ&amp;e=" TargetMode="External"/><Relationship Id="rId3" Type="http://schemas.openxmlformats.org/officeDocument/2006/relationships/hyperlink" Target="http://www.choosemyplate.gov/" TargetMode="External"/><Relationship Id="rId7" Type="http://schemas.openxmlformats.org/officeDocument/2006/relationships/hyperlink" Target="http://www.andeal.org/topic.cfm?menu=5305&amp;pcat=5491&amp;cat=5161&#160;"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hyperlink" Target="https://doi.org/10.3945/ajcn.111.023499" TargetMode="External"/><Relationship Id="rId5" Type="http://schemas.openxmlformats.org/officeDocument/2006/relationships/hyperlink" Target="http://www.lung.org/lung-health-and-diseases/lung-disease-lookup/copd/living-with-copd/nutrition.html" TargetMode="External"/><Relationship Id="rId4" Type="http://schemas.openxmlformats.org/officeDocument/2006/relationships/hyperlink" Target="https://www.uptodate.com/contents/chronic-obstructive-pulmonary-disease-copd-treatments-beyond-the-basics" TargetMode="External"/><Relationship Id="rId9" Type="http://schemas.openxmlformats.org/officeDocument/2006/relationships/hyperlink" Target="https://www.ncbi.nlm.nih.gov/pmc/articles/PMC493645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98F81-3FA2-49BD-9451-45017C448B75}"/>
              </a:ext>
            </a:extLst>
          </p:cNvPr>
          <p:cNvSpPr>
            <a:spLocks noGrp="1"/>
          </p:cNvSpPr>
          <p:nvPr>
            <p:ph type="ctrTitle"/>
          </p:nvPr>
        </p:nvSpPr>
        <p:spPr/>
        <p:txBody>
          <a:bodyPr/>
          <a:lstStyle/>
          <a:p>
            <a:r>
              <a:rPr lang="en-US"/>
              <a:t>Nutrition and COPD</a:t>
            </a:r>
            <a:endParaRPr lang="en-US" dirty="0"/>
          </a:p>
        </p:txBody>
      </p:sp>
    </p:spTree>
    <p:extLst>
      <p:ext uri="{BB962C8B-B14F-4D97-AF65-F5344CB8AC3E}">
        <p14:creationId xmlns:p14="http://schemas.microsoft.com/office/powerpoint/2010/main" val="2524876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0D7AC4-AC7C-4D50-A655-9945FDE6D37C}"/>
              </a:ext>
            </a:extLst>
          </p:cNvPr>
          <p:cNvPicPr>
            <a:picLocks noChangeAspect="1"/>
          </p:cNvPicPr>
          <p:nvPr/>
        </p:nvPicPr>
        <p:blipFill>
          <a:blip r:embed="rId3"/>
          <a:stretch>
            <a:fillRect/>
          </a:stretch>
        </p:blipFill>
        <p:spPr>
          <a:xfrm>
            <a:off x="635281" y="597954"/>
            <a:ext cx="6181725" cy="1038225"/>
          </a:xfrm>
          <a:prstGeom prst="rect">
            <a:avLst/>
          </a:prstGeom>
        </p:spPr>
      </p:pic>
      <p:pic>
        <p:nvPicPr>
          <p:cNvPr id="1026" name="Picture 2" descr="Image result for choosemyplate.gov grains">
            <a:extLst>
              <a:ext uri="{FF2B5EF4-FFF2-40B4-BE49-F238E27FC236}">
                <a16:creationId xmlns:a16="http://schemas.microsoft.com/office/drawing/2014/main" id="{5E88B8D1-1DE8-4EDA-8863-72018A129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0888" y="1257381"/>
            <a:ext cx="4717253" cy="42884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3">
            <a:extLst>
              <a:ext uri="{FF2B5EF4-FFF2-40B4-BE49-F238E27FC236}">
                <a16:creationId xmlns:a16="http://schemas.microsoft.com/office/drawing/2014/main" id="{937063DB-75E0-413F-8DA8-F826A7C9C7E3}"/>
              </a:ext>
            </a:extLst>
          </p:cNvPr>
          <p:cNvSpPr txBox="1">
            <a:spLocks/>
          </p:cNvSpPr>
          <p:nvPr/>
        </p:nvSpPr>
        <p:spPr>
          <a:xfrm>
            <a:off x="635281" y="1901965"/>
            <a:ext cx="6065989" cy="9410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chemeClr val="tx1"/>
                </a:solidFill>
              </a:rPr>
              <a:t>Aim to make a quarter of your plate whole grains</a:t>
            </a:r>
          </a:p>
        </p:txBody>
      </p:sp>
      <p:sp>
        <p:nvSpPr>
          <p:cNvPr id="12" name="Text Placeholder 3">
            <a:extLst>
              <a:ext uri="{FF2B5EF4-FFF2-40B4-BE49-F238E27FC236}">
                <a16:creationId xmlns:a16="http://schemas.microsoft.com/office/drawing/2014/main" id="{8CAC9120-8E07-4699-9B1A-CC6A5CAA4C0B}"/>
              </a:ext>
            </a:extLst>
          </p:cNvPr>
          <p:cNvSpPr txBox="1">
            <a:spLocks/>
          </p:cNvSpPr>
          <p:nvPr/>
        </p:nvSpPr>
        <p:spPr>
          <a:xfrm>
            <a:off x="635281" y="3108803"/>
            <a:ext cx="6178660" cy="24369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chemeClr val="tx1"/>
                </a:solidFill>
              </a:rPr>
              <a:t>Whole grains provide the body with: </a:t>
            </a:r>
          </a:p>
          <a:p>
            <a:pPr marL="457200" indent="-457200">
              <a:buFont typeface="Arial" panose="020B0604020202020204" pitchFamily="34" charset="0"/>
              <a:buChar char="•"/>
            </a:pPr>
            <a:r>
              <a:rPr lang="en-US" sz="2600" dirty="0">
                <a:solidFill>
                  <a:schemeClr val="tx1"/>
                </a:solidFill>
              </a:rPr>
              <a:t>Dietary fiber</a:t>
            </a:r>
          </a:p>
          <a:p>
            <a:pPr marL="457200" indent="-457200">
              <a:buFont typeface="Arial" panose="020B0604020202020204" pitchFamily="34" charset="0"/>
              <a:buChar char="•"/>
            </a:pPr>
            <a:r>
              <a:rPr lang="en-US" sz="2600" dirty="0">
                <a:solidFill>
                  <a:schemeClr val="tx1"/>
                </a:solidFill>
              </a:rPr>
              <a:t>Complex carbohydrates</a:t>
            </a:r>
          </a:p>
          <a:p>
            <a:pPr marL="457200" indent="-457200">
              <a:buFont typeface="Arial" panose="020B0604020202020204" pitchFamily="34" charset="0"/>
              <a:buChar char="•"/>
            </a:pPr>
            <a:r>
              <a:rPr lang="en-US" sz="2600" dirty="0">
                <a:solidFill>
                  <a:schemeClr val="tx1"/>
                </a:solidFill>
              </a:rPr>
              <a:t>Vitamins &amp; minerals</a:t>
            </a:r>
          </a:p>
        </p:txBody>
      </p:sp>
    </p:spTree>
    <p:extLst>
      <p:ext uri="{BB962C8B-B14F-4D97-AF65-F5344CB8AC3E}">
        <p14:creationId xmlns:p14="http://schemas.microsoft.com/office/powerpoint/2010/main" val="10231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0D7AC4-AC7C-4D50-A655-9945FDE6D37C}"/>
              </a:ext>
            </a:extLst>
          </p:cNvPr>
          <p:cNvPicPr>
            <a:picLocks noChangeAspect="1"/>
          </p:cNvPicPr>
          <p:nvPr/>
        </p:nvPicPr>
        <p:blipFill>
          <a:blip r:embed="rId3"/>
          <a:stretch>
            <a:fillRect/>
          </a:stretch>
        </p:blipFill>
        <p:spPr>
          <a:xfrm>
            <a:off x="751393" y="597954"/>
            <a:ext cx="6181725" cy="1038225"/>
          </a:xfrm>
          <a:prstGeom prst="rect">
            <a:avLst/>
          </a:prstGeom>
        </p:spPr>
      </p:pic>
      <p:sp>
        <p:nvSpPr>
          <p:cNvPr id="11" name="Text Placeholder 3">
            <a:extLst>
              <a:ext uri="{FF2B5EF4-FFF2-40B4-BE49-F238E27FC236}">
                <a16:creationId xmlns:a16="http://schemas.microsoft.com/office/drawing/2014/main" id="{937063DB-75E0-413F-8DA8-F826A7C9C7E3}"/>
              </a:ext>
            </a:extLst>
          </p:cNvPr>
          <p:cNvSpPr txBox="1">
            <a:spLocks/>
          </p:cNvSpPr>
          <p:nvPr/>
        </p:nvSpPr>
        <p:spPr>
          <a:xfrm>
            <a:off x="751393" y="1901965"/>
            <a:ext cx="6065989" cy="9410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chemeClr val="tx1"/>
                </a:solidFill>
              </a:rPr>
              <a:t>Metabolism: The process of turning food into fuel.</a:t>
            </a:r>
          </a:p>
        </p:txBody>
      </p:sp>
      <p:sp>
        <p:nvSpPr>
          <p:cNvPr id="12" name="Text Placeholder 3">
            <a:extLst>
              <a:ext uri="{FF2B5EF4-FFF2-40B4-BE49-F238E27FC236}">
                <a16:creationId xmlns:a16="http://schemas.microsoft.com/office/drawing/2014/main" id="{8CAC9120-8E07-4699-9B1A-CC6A5CAA4C0B}"/>
              </a:ext>
            </a:extLst>
          </p:cNvPr>
          <p:cNvSpPr txBox="1">
            <a:spLocks/>
          </p:cNvSpPr>
          <p:nvPr/>
        </p:nvSpPr>
        <p:spPr>
          <a:xfrm>
            <a:off x="751393" y="2862061"/>
            <a:ext cx="6178660" cy="28565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chemeClr val="tx1"/>
                </a:solidFill>
              </a:rPr>
              <a:t>Carbohydrates we eat produce the most CO</a:t>
            </a:r>
            <a:r>
              <a:rPr lang="en-US" sz="2600" baseline="-25000" dirty="0">
                <a:solidFill>
                  <a:schemeClr val="tx1"/>
                </a:solidFill>
              </a:rPr>
              <a:t>2</a:t>
            </a:r>
            <a:r>
              <a:rPr lang="en-US" sz="2600" dirty="0">
                <a:solidFill>
                  <a:schemeClr val="tx1"/>
                </a:solidFill>
              </a:rPr>
              <a:t> while fats we eat produce the least. </a:t>
            </a:r>
          </a:p>
        </p:txBody>
      </p:sp>
      <p:pic>
        <p:nvPicPr>
          <p:cNvPr id="6" name="Picture 2" descr="Image result for breathing c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7428" y="1636179"/>
            <a:ext cx="3796166" cy="3703577"/>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8CAC9120-8E07-4699-9B1A-CC6A5CAA4C0B}"/>
              </a:ext>
            </a:extLst>
          </p:cNvPr>
          <p:cNvSpPr txBox="1">
            <a:spLocks/>
          </p:cNvSpPr>
          <p:nvPr/>
        </p:nvSpPr>
        <p:spPr>
          <a:xfrm>
            <a:off x="751393" y="3840271"/>
            <a:ext cx="6178660" cy="154302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chemeClr val="tx1"/>
                </a:solidFill>
              </a:rPr>
              <a:t>For some people with COPD, eating a diet with fewer carbohydrates and more fat helps them breathe easier.</a:t>
            </a:r>
            <a:r>
              <a:rPr lang="en-US" sz="2600" baseline="30000" dirty="0">
                <a:solidFill>
                  <a:schemeClr val="tx1"/>
                </a:solidFill>
              </a:rPr>
              <a:t>7</a:t>
            </a:r>
          </a:p>
        </p:txBody>
      </p:sp>
    </p:spTree>
    <p:extLst>
      <p:ext uri="{BB962C8B-B14F-4D97-AF65-F5344CB8AC3E}">
        <p14:creationId xmlns:p14="http://schemas.microsoft.com/office/powerpoint/2010/main" val="4008986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0A004A-79B0-48CB-9921-396F1063B19A}"/>
              </a:ext>
            </a:extLst>
          </p:cNvPr>
          <p:cNvSpPr>
            <a:spLocks noGrp="1"/>
          </p:cNvSpPr>
          <p:nvPr>
            <p:ph type="body" sz="quarter" idx="15"/>
          </p:nvPr>
        </p:nvSpPr>
        <p:spPr>
          <a:xfrm>
            <a:off x="5264264" y="1788161"/>
            <a:ext cx="6590279" cy="1723136"/>
          </a:xfrm>
        </p:spPr>
        <p:txBody>
          <a:bodyPr>
            <a:normAutofit/>
          </a:bodyPr>
          <a:lstStyle/>
          <a:p>
            <a:r>
              <a:rPr lang="en-US" sz="2600" dirty="0">
                <a:solidFill>
                  <a:schemeClr val="tx1"/>
                </a:solidFill>
              </a:rPr>
              <a:t>Protein is an important part of a healthy diet as it helps repair body tissues and build respiratory muscles. </a:t>
            </a:r>
          </a:p>
          <a:p>
            <a:r>
              <a:rPr lang="en-US" sz="2600" dirty="0">
                <a:solidFill>
                  <a:schemeClr val="tx1"/>
                </a:solidFill>
              </a:rPr>
              <a:t>Choose a variety of heart-healthy proteins.</a:t>
            </a:r>
          </a:p>
        </p:txBody>
      </p:sp>
      <p:pic>
        <p:nvPicPr>
          <p:cNvPr id="10" name="Picture 9">
            <a:extLst>
              <a:ext uri="{FF2B5EF4-FFF2-40B4-BE49-F238E27FC236}">
                <a16:creationId xmlns:a16="http://schemas.microsoft.com/office/drawing/2014/main" id="{EADD3A65-FCBC-4B65-A367-44C2DE534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39" y="928254"/>
            <a:ext cx="4935948" cy="4488873"/>
          </a:xfrm>
          <a:prstGeom prst="rect">
            <a:avLst/>
          </a:prstGeom>
        </p:spPr>
      </p:pic>
      <p:pic>
        <p:nvPicPr>
          <p:cNvPr id="11" name="Picture 10">
            <a:extLst>
              <a:ext uri="{FF2B5EF4-FFF2-40B4-BE49-F238E27FC236}">
                <a16:creationId xmlns:a16="http://schemas.microsoft.com/office/drawing/2014/main" id="{F20A6271-BBE7-4A18-9F33-2305F6B6C77F}"/>
              </a:ext>
            </a:extLst>
          </p:cNvPr>
          <p:cNvPicPr>
            <a:picLocks noChangeAspect="1"/>
          </p:cNvPicPr>
          <p:nvPr/>
        </p:nvPicPr>
        <p:blipFill>
          <a:blip r:embed="rId4"/>
          <a:stretch>
            <a:fillRect/>
          </a:stretch>
        </p:blipFill>
        <p:spPr>
          <a:xfrm>
            <a:off x="5409303" y="597982"/>
            <a:ext cx="6200775" cy="1066800"/>
          </a:xfrm>
          <a:prstGeom prst="rect">
            <a:avLst/>
          </a:prstGeom>
        </p:spPr>
      </p:pic>
      <p:sp>
        <p:nvSpPr>
          <p:cNvPr id="12" name="Rectangle 11">
            <a:extLst>
              <a:ext uri="{FF2B5EF4-FFF2-40B4-BE49-F238E27FC236}">
                <a16:creationId xmlns:a16="http://schemas.microsoft.com/office/drawing/2014/main" id="{69DD9FA2-C563-4BC5-A266-84003077E856}"/>
              </a:ext>
            </a:extLst>
          </p:cNvPr>
          <p:cNvSpPr/>
          <p:nvPr/>
        </p:nvSpPr>
        <p:spPr>
          <a:xfrm>
            <a:off x="5264264" y="3536703"/>
            <a:ext cx="6490855" cy="2304048"/>
          </a:xfrm>
          <a:prstGeom prst="rect">
            <a:avLst/>
          </a:prstGeom>
          <a:noFill/>
          <a:ln w="38100">
            <a:solidFill>
              <a:srgbClr val="0AA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
            <a:extLst>
              <a:ext uri="{FF2B5EF4-FFF2-40B4-BE49-F238E27FC236}">
                <a16:creationId xmlns:a16="http://schemas.microsoft.com/office/drawing/2014/main" id="{B26C9B20-B87F-41D4-9D41-B91D660AAA9F}"/>
              </a:ext>
            </a:extLst>
          </p:cNvPr>
          <p:cNvSpPr txBox="1">
            <a:spLocks/>
          </p:cNvSpPr>
          <p:nvPr/>
        </p:nvSpPr>
        <p:spPr>
          <a:xfrm>
            <a:off x="5441961" y="4077353"/>
            <a:ext cx="6590279" cy="2279903"/>
          </a:xfrm>
          <a:prstGeom prst="rect">
            <a:avLst/>
          </a:prstGeom>
        </p:spPr>
        <p:txBody>
          <a:bodyPr vert="horz" lIns="91440" tIns="45720" rIns="91440" bIns="45720" numCol="2"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200" dirty="0">
                <a:solidFill>
                  <a:schemeClr val="tx1"/>
                </a:solidFill>
              </a:rPr>
              <a:t>Fish and shellfish</a:t>
            </a:r>
          </a:p>
          <a:p>
            <a:pPr marL="457200" indent="-457200">
              <a:buFont typeface="Arial" panose="020B0604020202020204" pitchFamily="34" charset="0"/>
              <a:buChar char="•"/>
            </a:pPr>
            <a:r>
              <a:rPr lang="en-US" sz="2200" dirty="0">
                <a:solidFill>
                  <a:schemeClr val="tx1"/>
                </a:solidFill>
              </a:rPr>
              <a:t>Poultry</a:t>
            </a:r>
          </a:p>
          <a:p>
            <a:pPr marL="457200" indent="-457200">
              <a:buFont typeface="Arial" panose="020B0604020202020204" pitchFamily="34" charset="0"/>
              <a:buChar char="•"/>
            </a:pPr>
            <a:r>
              <a:rPr lang="en-US" sz="2200" dirty="0">
                <a:solidFill>
                  <a:schemeClr val="tx1"/>
                </a:solidFill>
              </a:rPr>
              <a:t>Eggs</a:t>
            </a:r>
          </a:p>
          <a:p>
            <a:pPr marL="457200" indent="-457200">
              <a:buFont typeface="Arial" panose="020B0604020202020204" pitchFamily="34" charset="0"/>
              <a:buChar char="•"/>
            </a:pPr>
            <a:r>
              <a:rPr lang="en-US" sz="2200" dirty="0">
                <a:solidFill>
                  <a:schemeClr val="tx1"/>
                </a:solidFill>
              </a:rPr>
              <a:t>Beans</a:t>
            </a:r>
          </a:p>
          <a:p>
            <a:pPr marL="457200" indent="-457200">
              <a:buFont typeface="Arial" panose="020B0604020202020204" pitchFamily="34" charset="0"/>
              <a:buChar char="•"/>
            </a:pPr>
            <a:endParaRPr lang="en-US" sz="2200" dirty="0">
              <a:solidFill>
                <a:schemeClr val="tx1"/>
              </a:solidFill>
            </a:endParaRPr>
          </a:p>
          <a:p>
            <a:pPr marL="457200" indent="-457200">
              <a:buFont typeface="Arial" panose="020B0604020202020204" pitchFamily="34" charset="0"/>
              <a:buChar char="•"/>
            </a:pPr>
            <a:r>
              <a:rPr lang="en-US" sz="2200" dirty="0">
                <a:solidFill>
                  <a:schemeClr val="tx1"/>
                </a:solidFill>
              </a:rPr>
              <a:t>Soybeans</a:t>
            </a:r>
          </a:p>
          <a:p>
            <a:pPr marL="457200" indent="-457200">
              <a:buFont typeface="Arial" panose="020B0604020202020204" pitchFamily="34" charset="0"/>
              <a:buChar char="•"/>
            </a:pPr>
            <a:r>
              <a:rPr lang="en-US" sz="2200" dirty="0">
                <a:solidFill>
                  <a:schemeClr val="tx1"/>
                </a:solidFill>
              </a:rPr>
              <a:t>Nuts</a:t>
            </a:r>
          </a:p>
          <a:p>
            <a:pPr marL="457200" indent="-457200">
              <a:buFont typeface="Arial" panose="020B0604020202020204" pitchFamily="34" charset="0"/>
              <a:buChar char="•"/>
            </a:pPr>
            <a:r>
              <a:rPr lang="en-US" sz="2200" dirty="0">
                <a:solidFill>
                  <a:schemeClr val="tx1"/>
                </a:solidFill>
              </a:rPr>
              <a:t>Quinoa</a:t>
            </a:r>
          </a:p>
          <a:p>
            <a:pPr marL="457200" indent="-457200">
              <a:buFont typeface="Arial" panose="020B0604020202020204" pitchFamily="34" charset="0"/>
              <a:buChar char="•"/>
            </a:pPr>
            <a:r>
              <a:rPr lang="en-US" sz="2200" dirty="0">
                <a:solidFill>
                  <a:schemeClr val="tx1"/>
                </a:solidFill>
              </a:rPr>
              <a:t>Seeds</a:t>
            </a:r>
          </a:p>
          <a:p>
            <a:endParaRPr lang="en-US" dirty="0"/>
          </a:p>
        </p:txBody>
      </p:sp>
      <p:sp>
        <p:nvSpPr>
          <p:cNvPr id="8" name="Text Placeholder 3">
            <a:extLst>
              <a:ext uri="{FF2B5EF4-FFF2-40B4-BE49-F238E27FC236}">
                <a16:creationId xmlns:a16="http://schemas.microsoft.com/office/drawing/2014/main" id="{D4E2DF0F-4D34-4F5F-88DE-FF7D83F5F166}"/>
              </a:ext>
            </a:extLst>
          </p:cNvPr>
          <p:cNvSpPr txBox="1">
            <a:spLocks/>
          </p:cNvSpPr>
          <p:nvPr/>
        </p:nvSpPr>
        <p:spPr>
          <a:xfrm>
            <a:off x="5342537" y="3580247"/>
            <a:ext cx="6590279" cy="17231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u="sng" dirty="0">
                <a:solidFill>
                  <a:schemeClr val="tx1"/>
                </a:solidFill>
              </a:rPr>
              <a:t>Heart-healthy protein options include:</a:t>
            </a:r>
          </a:p>
        </p:txBody>
      </p:sp>
    </p:spTree>
    <p:extLst>
      <p:ext uri="{BB962C8B-B14F-4D97-AF65-F5344CB8AC3E}">
        <p14:creationId xmlns:p14="http://schemas.microsoft.com/office/powerpoint/2010/main" val="3713307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8C7B-FB8B-4966-B303-53AA3DA8E267}"/>
              </a:ext>
            </a:extLst>
          </p:cNvPr>
          <p:cNvPicPr>
            <a:picLocks noChangeAspect="1"/>
          </p:cNvPicPr>
          <p:nvPr/>
        </p:nvPicPr>
        <p:blipFill>
          <a:blip r:embed="rId3"/>
          <a:stretch>
            <a:fillRect/>
          </a:stretch>
        </p:blipFill>
        <p:spPr>
          <a:xfrm>
            <a:off x="5425260" y="614377"/>
            <a:ext cx="6181725" cy="1038225"/>
          </a:xfrm>
          <a:prstGeom prst="rect">
            <a:avLst/>
          </a:prstGeom>
        </p:spPr>
      </p:pic>
      <p:sp>
        <p:nvSpPr>
          <p:cNvPr id="10" name="Text Placeholder 3">
            <a:extLst>
              <a:ext uri="{FF2B5EF4-FFF2-40B4-BE49-F238E27FC236}">
                <a16:creationId xmlns:a16="http://schemas.microsoft.com/office/drawing/2014/main" id="{158B7D31-7426-4587-950E-B07FA027FEEC}"/>
              </a:ext>
            </a:extLst>
          </p:cNvPr>
          <p:cNvSpPr txBox="1">
            <a:spLocks/>
          </p:cNvSpPr>
          <p:nvPr/>
        </p:nvSpPr>
        <p:spPr>
          <a:xfrm>
            <a:off x="5425260" y="1912851"/>
            <a:ext cx="6065989" cy="9410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chemeClr val="tx1"/>
                </a:solidFill>
              </a:rPr>
              <a:t>Healthy fats are necessary for the heart and keep the body running smoothly.</a:t>
            </a:r>
          </a:p>
        </p:txBody>
      </p:sp>
      <p:sp>
        <p:nvSpPr>
          <p:cNvPr id="11" name="Text Placeholder 3">
            <a:extLst>
              <a:ext uri="{FF2B5EF4-FFF2-40B4-BE49-F238E27FC236}">
                <a16:creationId xmlns:a16="http://schemas.microsoft.com/office/drawing/2014/main" id="{446B428A-B5E7-4340-B434-8F5563616A2C}"/>
              </a:ext>
            </a:extLst>
          </p:cNvPr>
          <p:cNvSpPr txBox="1">
            <a:spLocks/>
          </p:cNvSpPr>
          <p:nvPr/>
        </p:nvSpPr>
        <p:spPr>
          <a:xfrm>
            <a:off x="5425260" y="2957267"/>
            <a:ext cx="3673770" cy="24369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chemeClr val="tx1"/>
                </a:solidFill>
              </a:rPr>
              <a:t>Types of dietary fat: </a:t>
            </a:r>
          </a:p>
          <a:p>
            <a:pPr marL="457200" indent="-457200">
              <a:buFont typeface="Arial" panose="020B0604020202020204" pitchFamily="34" charset="0"/>
              <a:buChar char="•"/>
            </a:pPr>
            <a:r>
              <a:rPr lang="en-US" sz="2600" dirty="0">
                <a:solidFill>
                  <a:schemeClr val="tx1"/>
                </a:solidFill>
              </a:rPr>
              <a:t>Monounsaturated fats</a:t>
            </a:r>
          </a:p>
          <a:p>
            <a:pPr marL="457200" indent="-457200">
              <a:buFont typeface="Arial" panose="020B0604020202020204" pitchFamily="34" charset="0"/>
              <a:buChar char="•"/>
            </a:pPr>
            <a:r>
              <a:rPr lang="en-US" sz="2600" dirty="0">
                <a:solidFill>
                  <a:schemeClr val="tx1"/>
                </a:solidFill>
              </a:rPr>
              <a:t>Polyunsaturated fats</a:t>
            </a:r>
          </a:p>
          <a:p>
            <a:pPr marL="457200" indent="-457200">
              <a:buFont typeface="Arial" panose="020B0604020202020204" pitchFamily="34" charset="0"/>
              <a:buChar char="•"/>
            </a:pPr>
            <a:r>
              <a:rPr lang="en-US" sz="2600" dirty="0">
                <a:solidFill>
                  <a:schemeClr val="tx1"/>
                </a:solidFill>
              </a:rPr>
              <a:t>Saturated fats</a:t>
            </a:r>
          </a:p>
          <a:p>
            <a:pPr marL="457200" indent="-457200">
              <a:buFont typeface="Arial" panose="020B0604020202020204" pitchFamily="34" charset="0"/>
              <a:buChar char="•"/>
            </a:pPr>
            <a:r>
              <a:rPr lang="en-US" sz="2600" dirty="0">
                <a:solidFill>
                  <a:schemeClr val="tx1"/>
                </a:solidFill>
              </a:rPr>
              <a:t>Trans fats</a:t>
            </a:r>
          </a:p>
        </p:txBody>
      </p:sp>
      <p:sp>
        <p:nvSpPr>
          <p:cNvPr id="8" name="TextBox 7">
            <a:extLst>
              <a:ext uri="{FF2B5EF4-FFF2-40B4-BE49-F238E27FC236}">
                <a16:creationId xmlns:a16="http://schemas.microsoft.com/office/drawing/2014/main" id="{F23366DA-6441-4CF6-ADC4-76A6BD44A8FD}"/>
              </a:ext>
            </a:extLst>
          </p:cNvPr>
          <p:cNvSpPr txBox="1"/>
          <p:nvPr/>
        </p:nvSpPr>
        <p:spPr>
          <a:xfrm>
            <a:off x="9554475" y="2957267"/>
            <a:ext cx="1841287" cy="2585323"/>
          </a:xfrm>
          <a:prstGeom prst="rect">
            <a:avLst/>
          </a:prstGeom>
          <a:solidFill>
            <a:schemeClr val="bg2">
              <a:lumMod val="50000"/>
            </a:schemeClr>
          </a:solidFill>
          <a:ln w="28575">
            <a:solidFill>
              <a:schemeClr val="tx2">
                <a:lumMod val="50000"/>
              </a:schemeClr>
            </a:solidFill>
          </a:ln>
        </p:spPr>
        <p:txBody>
          <a:bodyPr wrap="square" rtlCol="0">
            <a:spAutoFit/>
          </a:bodyPr>
          <a:lstStyle/>
          <a:p>
            <a:pPr algn="ctr"/>
            <a:r>
              <a:rPr lang="en-US" dirty="0">
                <a:solidFill>
                  <a:schemeClr val="bg1"/>
                </a:solidFill>
              </a:rPr>
              <a:t>HIGHER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solidFill>
                  <a:schemeClr val="bg1"/>
                </a:solidFill>
              </a:rPr>
              <a:t>LOWER</a:t>
            </a:r>
          </a:p>
        </p:txBody>
      </p:sp>
      <p:cxnSp>
        <p:nvCxnSpPr>
          <p:cNvPr id="9" name="Straight Connector 8">
            <a:extLst>
              <a:ext uri="{FF2B5EF4-FFF2-40B4-BE49-F238E27FC236}">
                <a16:creationId xmlns:a16="http://schemas.microsoft.com/office/drawing/2014/main" id="{06A98628-C255-41DC-8C57-9224E6705679}"/>
              </a:ext>
            </a:extLst>
          </p:cNvPr>
          <p:cNvCxnSpPr/>
          <p:nvPr/>
        </p:nvCxnSpPr>
        <p:spPr>
          <a:xfrm>
            <a:off x="10820570" y="3634977"/>
            <a:ext cx="0" cy="1276913"/>
          </a:xfrm>
          <a:prstGeom prst="line">
            <a:avLst/>
          </a:prstGeom>
          <a:ln w="25400">
            <a:solidFill>
              <a:schemeClr val="bg2">
                <a:lumMod val="75000"/>
              </a:schemeClr>
            </a:solidFill>
            <a:headEnd type="oval" w="lg" len="med"/>
            <a:tailEnd type="triangle" w="lg" len="lg"/>
          </a:ln>
          <a:effectLst/>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FA4B987-7F55-4791-967D-FB6215CF663D}"/>
              </a:ext>
            </a:extLst>
          </p:cNvPr>
          <p:cNvGrpSpPr/>
          <p:nvPr/>
        </p:nvGrpSpPr>
        <p:grpSpPr>
          <a:xfrm>
            <a:off x="10517547" y="3893448"/>
            <a:ext cx="757633" cy="696510"/>
            <a:chOff x="10788814" y="2820413"/>
            <a:chExt cx="757633" cy="696510"/>
          </a:xfrm>
        </p:grpSpPr>
        <p:sp>
          <p:nvSpPr>
            <p:cNvPr id="13" name="Oval 12">
              <a:extLst>
                <a:ext uri="{FF2B5EF4-FFF2-40B4-BE49-F238E27FC236}">
                  <a16:creationId xmlns:a16="http://schemas.microsoft.com/office/drawing/2014/main" id="{A0142AE7-C827-4675-BDD4-AB39C1747AFB}"/>
                </a:ext>
              </a:extLst>
            </p:cNvPr>
            <p:cNvSpPr/>
            <p:nvPr/>
          </p:nvSpPr>
          <p:spPr>
            <a:xfrm>
              <a:off x="10994443" y="3055277"/>
              <a:ext cx="275943" cy="331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1C0EA47-8F72-4632-86F0-3B0820651A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695" b="6561"/>
            <a:stretch/>
          </p:blipFill>
          <p:spPr>
            <a:xfrm>
              <a:off x="10788814" y="2820413"/>
              <a:ext cx="757633" cy="696510"/>
            </a:xfrm>
            <a:prstGeom prst="rect">
              <a:avLst/>
            </a:prstGeom>
          </p:spPr>
        </p:pic>
      </p:grpSp>
      <p:cxnSp>
        <p:nvCxnSpPr>
          <p:cNvPr id="15" name="Straight Connector 14">
            <a:extLst>
              <a:ext uri="{FF2B5EF4-FFF2-40B4-BE49-F238E27FC236}">
                <a16:creationId xmlns:a16="http://schemas.microsoft.com/office/drawing/2014/main" id="{78630529-161A-4722-BAFC-A6BF1D6509E1}"/>
              </a:ext>
            </a:extLst>
          </p:cNvPr>
          <p:cNvCxnSpPr/>
          <p:nvPr/>
        </p:nvCxnSpPr>
        <p:spPr>
          <a:xfrm>
            <a:off x="10090127" y="3591692"/>
            <a:ext cx="0" cy="1276913"/>
          </a:xfrm>
          <a:prstGeom prst="line">
            <a:avLst/>
          </a:prstGeom>
          <a:ln w="25400" cmpd="sng">
            <a:solidFill>
              <a:schemeClr val="bg2">
                <a:lumMod val="75000"/>
              </a:schemeClr>
            </a:solidFill>
            <a:headEnd type="triangle" w="lg" len="lg"/>
            <a:tailEnd type="oval" w="lg" len="med"/>
          </a:ln>
        </p:spPr>
        <p:style>
          <a:lnRef idx="1">
            <a:schemeClr val="accent2"/>
          </a:lnRef>
          <a:fillRef idx="0">
            <a:schemeClr val="accent2"/>
          </a:fillRef>
          <a:effectRef idx="0">
            <a:schemeClr val="accent2"/>
          </a:effectRef>
          <a:fontRef idx="minor">
            <a:schemeClr val="tx1"/>
          </a:fontRef>
        </p:style>
      </p:cxnSp>
      <p:grpSp>
        <p:nvGrpSpPr>
          <p:cNvPr id="16" name="Group 15">
            <a:extLst>
              <a:ext uri="{FF2B5EF4-FFF2-40B4-BE49-F238E27FC236}">
                <a16:creationId xmlns:a16="http://schemas.microsoft.com/office/drawing/2014/main" id="{734902C4-6638-49A9-BC31-18B57E773894}"/>
              </a:ext>
            </a:extLst>
          </p:cNvPr>
          <p:cNvGrpSpPr/>
          <p:nvPr/>
        </p:nvGrpSpPr>
        <p:grpSpPr>
          <a:xfrm>
            <a:off x="9684355" y="3893448"/>
            <a:ext cx="833192" cy="696510"/>
            <a:chOff x="9955622" y="2820413"/>
            <a:chExt cx="833192" cy="696510"/>
          </a:xfrm>
        </p:grpSpPr>
        <p:sp>
          <p:nvSpPr>
            <p:cNvPr id="17" name="Oval 16">
              <a:extLst>
                <a:ext uri="{FF2B5EF4-FFF2-40B4-BE49-F238E27FC236}">
                  <a16:creationId xmlns:a16="http://schemas.microsoft.com/office/drawing/2014/main" id="{E743ADBD-4DE8-4A8B-867C-F21C9886E9CE}"/>
                </a:ext>
              </a:extLst>
            </p:cNvPr>
            <p:cNvSpPr/>
            <p:nvPr/>
          </p:nvSpPr>
          <p:spPr>
            <a:xfrm>
              <a:off x="10166613" y="3055277"/>
              <a:ext cx="378746" cy="331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A91DD9A-FE43-4F7D-8E13-B0E6C6B377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976" b="6561"/>
            <a:stretch/>
          </p:blipFill>
          <p:spPr>
            <a:xfrm>
              <a:off x="9955622" y="2820413"/>
              <a:ext cx="833192" cy="696510"/>
            </a:xfrm>
            <a:prstGeom prst="rect">
              <a:avLst/>
            </a:prstGeom>
          </p:spPr>
        </p:pic>
      </p:grpSp>
      <p:pic>
        <p:nvPicPr>
          <p:cNvPr id="1026" name="Picture 2" descr="Related image">
            <a:extLst>
              <a:ext uri="{FF2B5EF4-FFF2-40B4-BE49-F238E27FC236}">
                <a16:creationId xmlns:a16="http://schemas.microsoft.com/office/drawing/2014/main" id="{3A1116D6-D0D7-4215-9555-82FB50C2F42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261" r="5202"/>
          <a:stretch/>
        </p:blipFill>
        <p:spPr bwMode="auto">
          <a:xfrm>
            <a:off x="383458" y="1745702"/>
            <a:ext cx="4773976" cy="36358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319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0265" y="3959549"/>
            <a:ext cx="1899593" cy="23903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AF4075-5CDD-4BB8-8CBF-1480A15787B6}"/>
              </a:ext>
            </a:extLst>
          </p:cNvPr>
          <p:cNvSpPr txBox="1"/>
          <p:nvPr/>
        </p:nvSpPr>
        <p:spPr>
          <a:xfrm>
            <a:off x="9718734" y="1884232"/>
            <a:ext cx="1841287" cy="2585323"/>
          </a:xfrm>
          <a:prstGeom prst="rect">
            <a:avLst/>
          </a:prstGeom>
          <a:solidFill>
            <a:schemeClr val="bg2">
              <a:lumMod val="50000"/>
            </a:schemeClr>
          </a:solidFill>
          <a:ln w="28575">
            <a:solidFill>
              <a:schemeClr val="tx2">
                <a:lumMod val="50000"/>
              </a:schemeClr>
            </a:solidFill>
          </a:ln>
        </p:spPr>
        <p:txBody>
          <a:bodyPr wrap="square" rtlCol="0">
            <a:spAutoFit/>
          </a:bodyPr>
          <a:lstStyle/>
          <a:p>
            <a:pPr algn="ctr"/>
            <a:r>
              <a:rPr lang="en-US" dirty="0">
                <a:solidFill>
                  <a:schemeClr val="bg1"/>
                </a:solidFill>
              </a:rPr>
              <a:t>HIGHER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solidFill>
                  <a:schemeClr val="bg1"/>
                </a:solidFill>
              </a:rPr>
              <a:t>LOWER</a:t>
            </a:r>
          </a:p>
        </p:txBody>
      </p:sp>
      <p:cxnSp>
        <p:nvCxnSpPr>
          <p:cNvPr id="21" name="Straight Connector 20">
            <a:extLst>
              <a:ext uri="{FF2B5EF4-FFF2-40B4-BE49-F238E27FC236}">
                <a16:creationId xmlns:a16="http://schemas.microsoft.com/office/drawing/2014/main" id="{98B2841C-EA2E-441B-B1A2-DADBC930D03A}"/>
              </a:ext>
            </a:extLst>
          </p:cNvPr>
          <p:cNvCxnSpPr/>
          <p:nvPr/>
        </p:nvCxnSpPr>
        <p:spPr>
          <a:xfrm>
            <a:off x="10984829" y="2561942"/>
            <a:ext cx="0" cy="1276913"/>
          </a:xfrm>
          <a:prstGeom prst="line">
            <a:avLst/>
          </a:prstGeom>
          <a:ln w="25400">
            <a:solidFill>
              <a:schemeClr val="bg2">
                <a:lumMod val="75000"/>
              </a:schemeClr>
            </a:solidFill>
            <a:headEnd type="oval" w="lg" len="med"/>
            <a:tailEnd type="triangle" w="lg" len="lg"/>
          </a:ln>
          <a:effectLst/>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B018C7B-FB8B-4966-B303-53AA3DA8E267}"/>
              </a:ext>
            </a:extLst>
          </p:cNvPr>
          <p:cNvPicPr>
            <a:picLocks noChangeAspect="1"/>
          </p:cNvPicPr>
          <p:nvPr/>
        </p:nvPicPr>
        <p:blipFill>
          <a:blip r:embed="rId4"/>
          <a:stretch>
            <a:fillRect/>
          </a:stretch>
        </p:blipFill>
        <p:spPr>
          <a:xfrm>
            <a:off x="2895137" y="585800"/>
            <a:ext cx="6181725" cy="1038225"/>
          </a:xfrm>
          <a:prstGeom prst="rect">
            <a:avLst/>
          </a:prstGeom>
        </p:spPr>
      </p:pic>
      <p:sp>
        <p:nvSpPr>
          <p:cNvPr id="11" name="Text Placeholder 3">
            <a:extLst>
              <a:ext uri="{FF2B5EF4-FFF2-40B4-BE49-F238E27FC236}">
                <a16:creationId xmlns:a16="http://schemas.microsoft.com/office/drawing/2014/main" id="{446B428A-B5E7-4340-B434-8F5563616A2C}"/>
              </a:ext>
            </a:extLst>
          </p:cNvPr>
          <p:cNvSpPr txBox="1">
            <a:spLocks/>
          </p:cNvSpPr>
          <p:nvPr/>
        </p:nvSpPr>
        <p:spPr>
          <a:xfrm>
            <a:off x="632872" y="1884232"/>
            <a:ext cx="4758930" cy="23420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u="sng" dirty="0">
                <a:solidFill>
                  <a:schemeClr val="tx1"/>
                </a:solidFill>
              </a:rPr>
              <a:t>Monounsaturated fat </a:t>
            </a:r>
          </a:p>
          <a:p>
            <a:r>
              <a:rPr lang="en-US" sz="2600" dirty="0">
                <a:solidFill>
                  <a:schemeClr val="tx1"/>
                </a:solidFill>
              </a:rPr>
              <a:t>Sources:</a:t>
            </a:r>
          </a:p>
          <a:p>
            <a:pPr marL="687388" lvl="1" indent="-457200"/>
            <a:r>
              <a:rPr lang="en-US" sz="2400" dirty="0">
                <a:solidFill>
                  <a:schemeClr val="tx1"/>
                </a:solidFill>
              </a:rPr>
              <a:t>Olive, canola, and peanut oils</a:t>
            </a:r>
          </a:p>
          <a:p>
            <a:pPr marL="687388" lvl="1" indent="-457200"/>
            <a:r>
              <a:rPr lang="en-US" sz="2400" dirty="0">
                <a:solidFill>
                  <a:schemeClr val="tx1"/>
                </a:solidFill>
              </a:rPr>
              <a:t>Olives and avocados</a:t>
            </a:r>
          </a:p>
          <a:p>
            <a:pPr marL="687388" lvl="1" indent="-457200"/>
            <a:r>
              <a:rPr lang="en-US" sz="2400" dirty="0">
                <a:solidFill>
                  <a:schemeClr val="tx1"/>
                </a:solidFill>
              </a:rPr>
              <a:t>Nuts and nut butters</a:t>
            </a:r>
          </a:p>
        </p:txBody>
      </p:sp>
      <p:sp>
        <p:nvSpPr>
          <p:cNvPr id="8" name="Text Placeholder 3">
            <a:extLst>
              <a:ext uri="{FF2B5EF4-FFF2-40B4-BE49-F238E27FC236}">
                <a16:creationId xmlns:a16="http://schemas.microsoft.com/office/drawing/2014/main" id="{49C00EA9-5FBE-4229-B6F3-27CC76539B6B}"/>
              </a:ext>
            </a:extLst>
          </p:cNvPr>
          <p:cNvSpPr txBox="1">
            <a:spLocks/>
          </p:cNvSpPr>
          <p:nvPr/>
        </p:nvSpPr>
        <p:spPr>
          <a:xfrm>
            <a:off x="5391802" y="1884232"/>
            <a:ext cx="3979331" cy="40252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u="sng" dirty="0">
                <a:solidFill>
                  <a:schemeClr val="tx1"/>
                </a:solidFill>
              </a:rPr>
              <a:t>Polyunsaturated fat</a:t>
            </a:r>
            <a:endParaRPr lang="en-US" sz="2600" i="1" u="sng" dirty="0">
              <a:solidFill>
                <a:schemeClr val="tx1"/>
              </a:solidFill>
            </a:endParaRPr>
          </a:p>
          <a:p>
            <a:r>
              <a:rPr lang="en-US" sz="2600" dirty="0">
                <a:solidFill>
                  <a:schemeClr val="tx1"/>
                </a:solidFill>
              </a:rPr>
              <a:t>Sources:</a:t>
            </a:r>
          </a:p>
          <a:p>
            <a:pPr marL="687388" lvl="1" indent="-457200"/>
            <a:r>
              <a:rPr lang="en-US" sz="2400" dirty="0">
                <a:solidFill>
                  <a:schemeClr val="tx1"/>
                </a:solidFill>
              </a:rPr>
              <a:t>Fatty fish</a:t>
            </a:r>
          </a:p>
          <a:p>
            <a:pPr marL="687388" lvl="1" indent="-457200"/>
            <a:r>
              <a:rPr lang="en-US" sz="2400" dirty="0">
                <a:solidFill>
                  <a:schemeClr val="tx1"/>
                </a:solidFill>
              </a:rPr>
              <a:t>Seeds (sunflower, sesame, flax, chia, pumpkin)</a:t>
            </a:r>
          </a:p>
          <a:p>
            <a:pPr marL="687388" lvl="1" indent="-457200"/>
            <a:r>
              <a:rPr lang="en-US" sz="2400" dirty="0">
                <a:solidFill>
                  <a:schemeClr val="tx1"/>
                </a:solidFill>
              </a:rPr>
              <a:t>Walnuts, pine nuts, tahini</a:t>
            </a:r>
          </a:p>
          <a:p>
            <a:pPr marL="687388" lvl="1" indent="-457200"/>
            <a:r>
              <a:rPr lang="en-US" sz="2400" dirty="0">
                <a:solidFill>
                  <a:schemeClr val="tx1"/>
                </a:solidFill>
              </a:rPr>
              <a:t>Vegetable oils</a:t>
            </a:r>
          </a:p>
          <a:p>
            <a:pPr marL="687388" lvl="1" indent="-457200"/>
            <a:endParaRPr lang="en-US" sz="2400" dirty="0">
              <a:solidFill>
                <a:schemeClr val="tx1"/>
              </a:solidFill>
            </a:endParaRPr>
          </a:p>
        </p:txBody>
      </p:sp>
      <p:grpSp>
        <p:nvGrpSpPr>
          <p:cNvPr id="10" name="Group 9">
            <a:extLst>
              <a:ext uri="{FF2B5EF4-FFF2-40B4-BE49-F238E27FC236}">
                <a16:creationId xmlns:a16="http://schemas.microsoft.com/office/drawing/2014/main" id="{5F3BC08A-61E6-4453-AB72-65153D13E1C1}"/>
              </a:ext>
            </a:extLst>
          </p:cNvPr>
          <p:cNvGrpSpPr/>
          <p:nvPr/>
        </p:nvGrpSpPr>
        <p:grpSpPr>
          <a:xfrm>
            <a:off x="10681806" y="2820413"/>
            <a:ext cx="757633" cy="696510"/>
            <a:chOff x="10788814" y="2820413"/>
            <a:chExt cx="757633" cy="696510"/>
          </a:xfrm>
        </p:grpSpPr>
        <p:sp>
          <p:nvSpPr>
            <p:cNvPr id="9" name="Oval 8">
              <a:extLst>
                <a:ext uri="{FF2B5EF4-FFF2-40B4-BE49-F238E27FC236}">
                  <a16:creationId xmlns:a16="http://schemas.microsoft.com/office/drawing/2014/main" id="{9C1EF97A-B3A3-485D-83EE-D19198007A99}"/>
                </a:ext>
              </a:extLst>
            </p:cNvPr>
            <p:cNvSpPr/>
            <p:nvPr/>
          </p:nvSpPr>
          <p:spPr>
            <a:xfrm>
              <a:off x="10994443" y="3055277"/>
              <a:ext cx="275943" cy="331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261A8E0-3D3A-40D7-8A0D-88DE68E89AE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2695" b="6561"/>
            <a:stretch/>
          </p:blipFill>
          <p:spPr>
            <a:xfrm>
              <a:off x="10788814" y="2820413"/>
              <a:ext cx="757633" cy="696510"/>
            </a:xfrm>
            <a:prstGeom prst="rect">
              <a:avLst/>
            </a:prstGeom>
          </p:spPr>
        </p:pic>
      </p:grpSp>
      <p:cxnSp>
        <p:nvCxnSpPr>
          <p:cNvPr id="3" name="Straight Connector 2">
            <a:extLst>
              <a:ext uri="{FF2B5EF4-FFF2-40B4-BE49-F238E27FC236}">
                <a16:creationId xmlns:a16="http://schemas.microsoft.com/office/drawing/2014/main" id="{267873F7-BE7E-4C29-8FF4-E1BA8B5C6D79}"/>
              </a:ext>
            </a:extLst>
          </p:cNvPr>
          <p:cNvCxnSpPr/>
          <p:nvPr/>
        </p:nvCxnSpPr>
        <p:spPr>
          <a:xfrm>
            <a:off x="10254386" y="2518657"/>
            <a:ext cx="0" cy="1276913"/>
          </a:xfrm>
          <a:prstGeom prst="line">
            <a:avLst/>
          </a:prstGeom>
          <a:ln w="25400" cmpd="sng">
            <a:solidFill>
              <a:schemeClr val="bg2">
                <a:lumMod val="75000"/>
              </a:schemeClr>
            </a:solidFill>
            <a:headEnd type="triangle" w="lg" len="lg"/>
            <a:tailEnd type="oval" w="lg" len="med"/>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a16="http://schemas.microsoft.com/office/drawing/2014/main" id="{B197B1E1-3839-4878-882B-A9CDF78EFE1E}"/>
              </a:ext>
            </a:extLst>
          </p:cNvPr>
          <p:cNvGrpSpPr/>
          <p:nvPr/>
        </p:nvGrpSpPr>
        <p:grpSpPr>
          <a:xfrm>
            <a:off x="9848614" y="2820413"/>
            <a:ext cx="833192" cy="696510"/>
            <a:chOff x="9955622" y="2820413"/>
            <a:chExt cx="833192" cy="696510"/>
          </a:xfrm>
        </p:grpSpPr>
        <p:sp>
          <p:nvSpPr>
            <p:cNvPr id="7" name="Oval 6">
              <a:extLst>
                <a:ext uri="{FF2B5EF4-FFF2-40B4-BE49-F238E27FC236}">
                  <a16:creationId xmlns:a16="http://schemas.microsoft.com/office/drawing/2014/main" id="{3CA94B82-301C-47C4-838A-F08DA4E30BDD}"/>
                </a:ext>
              </a:extLst>
            </p:cNvPr>
            <p:cNvSpPr/>
            <p:nvPr/>
          </p:nvSpPr>
          <p:spPr>
            <a:xfrm>
              <a:off x="10166613" y="3055277"/>
              <a:ext cx="378746" cy="331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00DA9EA-E525-401F-BB1F-78F724F709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976" b="6561"/>
            <a:stretch/>
          </p:blipFill>
          <p:spPr>
            <a:xfrm>
              <a:off x="9955622" y="2820413"/>
              <a:ext cx="833192" cy="696510"/>
            </a:xfrm>
            <a:prstGeom prst="rect">
              <a:avLst/>
            </a:prstGeom>
          </p:spPr>
        </p:pic>
      </p:grpSp>
    </p:spTree>
    <p:extLst>
      <p:ext uri="{BB962C8B-B14F-4D97-AF65-F5344CB8AC3E}">
        <p14:creationId xmlns:p14="http://schemas.microsoft.com/office/powerpoint/2010/main" val="80484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2.96296E-6 L 2.91667E-6 -0.08843 " pathEditMode="relative" rAng="0" ptsTypes="AA">
                                      <p:cBhvr>
                                        <p:cTn id="6" dur="2000" fill="hold"/>
                                        <p:tgtEl>
                                          <p:spTgt spid="12"/>
                                        </p:tgtEl>
                                        <p:attrNameLst>
                                          <p:attrName>ppt_x</p:attrName>
                                          <p:attrName>ppt_y</p:attrName>
                                        </p:attrNameLst>
                                      </p:cBhvr>
                                      <p:rCtr x="0" y="-4421"/>
                                    </p:animMotion>
                                  </p:childTnLst>
                                </p:cTn>
                              </p:par>
                              <p:par>
                                <p:cTn id="7" presetID="42" presetClass="path" presetSubtype="0" accel="50000" decel="50000" fill="hold" nodeType="withEffect">
                                  <p:stCondLst>
                                    <p:cond delay="0"/>
                                  </p:stCondLst>
                                  <p:childTnLst>
                                    <p:animMotion origin="layout" path="M -1.45833E-6 2.96296E-6 L -1.45833E-6 0.08565 " pathEditMode="relative" rAng="0" ptsTypes="AA">
                                      <p:cBhvr>
                                        <p:cTn id="8" dur="2000" fill="hold"/>
                                        <p:tgtEl>
                                          <p:spTgt spid="10"/>
                                        </p:tgtEl>
                                        <p:attrNameLst>
                                          <p:attrName>ppt_x</p:attrName>
                                          <p:attrName>ppt_y</p:attrName>
                                        </p:attrNameLst>
                                      </p:cBhvr>
                                      <p:rCtr x="0" y="42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AF4075-5CDD-4BB8-8CBF-1480A15787B6}"/>
              </a:ext>
            </a:extLst>
          </p:cNvPr>
          <p:cNvSpPr txBox="1"/>
          <p:nvPr/>
        </p:nvSpPr>
        <p:spPr>
          <a:xfrm>
            <a:off x="9689550" y="1884232"/>
            <a:ext cx="1841287" cy="2585323"/>
          </a:xfrm>
          <a:prstGeom prst="rect">
            <a:avLst/>
          </a:prstGeom>
          <a:solidFill>
            <a:schemeClr val="bg2">
              <a:lumMod val="50000"/>
            </a:schemeClr>
          </a:solidFill>
          <a:ln w="28575">
            <a:solidFill>
              <a:schemeClr val="tx2">
                <a:lumMod val="50000"/>
              </a:schemeClr>
            </a:solidFill>
          </a:ln>
        </p:spPr>
        <p:txBody>
          <a:bodyPr wrap="square" rtlCol="0">
            <a:spAutoFit/>
          </a:bodyPr>
          <a:lstStyle/>
          <a:p>
            <a:pPr algn="ctr"/>
            <a:r>
              <a:rPr lang="en-US" dirty="0">
                <a:solidFill>
                  <a:schemeClr val="bg1"/>
                </a:solidFill>
              </a:rPr>
              <a:t>HIGHER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solidFill>
                  <a:schemeClr val="bg1"/>
                </a:solidFill>
              </a:rPr>
              <a:t>LOWER</a:t>
            </a:r>
          </a:p>
        </p:txBody>
      </p:sp>
      <p:cxnSp>
        <p:nvCxnSpPr>
          <p:cNvPr id="21" name="Straight Connector 20">
            <a:extLst>
              <a:ext uri="{FF2B5EF4-FFF2-40B4-BE49-F238E27FC236}">
                <a16:creationId xmlns:a16="http://schemas.microsoft.com/office/drawing/2014/main" id="{98B2841C-EA2E-441B-B1A2-DADBC930D03A}"/>
              </a:ext>
            </a:extLst>
          </p:cNvPr>
          <p:cNvCxnSpPr/>
          <p:nvPr/>
        </p:nvCxnSpPr>
        <p:spPr>
          <a:xfrm>
            <a:off x="10955645" y="2561942"/>
            <a:ext cx="0" cy="1276913"/>
          </a:xfrm>
          <a:prstGeom prst="line">
            <a:avLst/>
          </a:prstGeom>
          <a:ln w="25400">
            <a:solidFill>
              <a:schemeClr val="bg2">
                <a:lumMod val="75000"/>
              </a:schemeClr>
            </a:solidFill>
            <a:headEnd type="oval" w="lg" len="med"/>
            <a:tailEnd type="triangle" w="lg" len="lg"/>
          </a:ln>
          <a:effectLst/>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B018C7B-FB8B-4966-B303-53AA3DA8E267}"/>
              </a:ext>
            </a:extLst>
          </p:cNvPr>
          <p:cNvPicPr>
            <a:picLocks noChangeAspect="1"/>
          </p:cNvPicPr>
          <p:nvPr/>
        </p:nvPicPr>
        <p:blipFill>
          <a:blip r:embed="rId3"/>
          <a:stretch>
            <a:fillRect/>
          </a:stretch>
        </p:blipFill>
        <p:spPr>
          <a:xfrm>
            <a:off x="677224" y="585800"/>
            <a:ext cx="6181725" cy="1038225"/>
          </a:xfrm>
          <a:prstGeom prst="rect">
            <a:avLst/>
          </a:prstGeom>
        </p:spPr>
      </p:pic>
      <p:sp>
        <p:nvSpPr>
          <p:cNvPr id="11" name="Text Placeholder 3">
            <a:extLst>
              <a:ext uri="{FF2B5EF4-FFF2-40B4-BE49-F238E27FC236}">
                <a16:creationId xmlns:a16="http://schemas.microsoft.com/office/drawing/2014/main" id="{446B428A-B5E7-4340-B434-8F5563616A2C}"/>
              </a:ext>
            </a:extLst>
          </p:cNvPr>
          <p:cNvSpPr txBox="1">
            <a:spLocks/>
          </p:cNvSpPr>
          <p:nvPr/>
        </p:nvSpPr>
        <p:spPr>
          <a:xfrm>
            <a:off x="632872" y="1884232"/>
            <a:ext cx="4331511" cy="387454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u="sng" dirty="0">
                <a:solidFill>
                  <a:schemeClr val="tx1"/>
                </a:solidFill>
              </a:rPr>
              <a:t>Saturated fat </a:t>
            </a:r>
          </a:p>
          <a:p>
            <a:r>
              <a:rPr lang="en-US" sz="2200" dirty="0">
                <a:solidFill>
                  <a:schemeClr val="tx1"/>
                </a:solidFill>
              </a:rPr>
              <a:t>Found mainly from animal sources, although some plants also contain saturated fat. </a:t>
            </a:r>
          </a:p>
          <a:p>
            <a:r>
              <a:rPr lang="en-US" sz="2200" dirty="0">
                <a:solidFill>
                  <a:schemeClr val="tx1"/>
                </a:solidFill>
              </a:rPr>
              <a:t>Saturated fats raise total cholesterol and have been associated with increased inflammation in the body.</a:t>
            </a:r>
          </a:p>
          <a:p>
            <a:r>
              <a:rPr lang="en-US" sz="2200" dirty="0">
                <a:solidFill>
                  <a:schemeClr val="tx1"/>
                </a:solidFill>
              </a:rPr>
              <a:t>Eat in limited amounts.</a:t>
            </a:r>
          </a:p>
        </p:txBody>
      </p:sp>
      <p:sp>
        <p:nvSpPr>
          <p:cNvPr id="8" name="Text Placeholder 3">
            <a:extLst>
              <a:ext uri="{FF2B5EF4-FFF2-40B4-BE49-F238E27FC236}">
                <a16:creationId xmlns:a16="http://schemas.microsoft.com/office/drawing/2014/main" id="{49C00EA9-5FBE-4229-B6F3-27CC76539B6B}"/>
              </a:ext>
            </a:extLst>
          </p:cNvPr>
          <p:cNvSpPr txBox="1">
            <a:spLocks/>
          </p:cNvSpPr>
          <p:nvPr/>
        </p:nvSpPr>
        <p:spPr>
          <a:xfrm>
            <a:off x="5333434" y="1884232"/>
            <a:ext cx="4006521" cy="40252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chemeClr val="tx1"/>
                </a:solidFill>
              </a:rPr>
              <a:t>Sources:</a:t>
            </a:r>
          </a:p>
          <a:p>
            <a:pPr marL="687388" lvl="1" indent="-457200"/>
            <a:r>
              <a:rPr lang="en-US" sz="2200" dirty="0">
                <a:solidFill>
                  <a:schemeClr val="tx1"/>
                </a:solidFill>
              </a:rPr>
              <a:t>Fatty meat cuts</a:t>
            </a:r>
          </a:p>
          <a:p>
            <a:pPr marL="687388" lvl="1" indent="-457200"/>
            <a:r>
              <a:rPr lang="en-US" sz="2200" dirty="0">
                <a:solidFill>
                  <a:schemeClr val="tx1"/>
                </a:solidFill>
              </a:rPr>
              <a:t>Hamburger</a:t>
            </a:r>
          </a:p>
          <a:p>
            <a:pPr marL="687388" lvl="1" indent="-457200"/>
            <a:r>
              <a:rPr lang="en-US" sz="2200" dirty="0">
                <a:solidFill>
                  <a:schemeClr val="tx1"/>
                </a:solidFill>
              </a:rPr>
              <a:t>Bacon, sausage</a:t>
            </a:r>
          </a:p>
          <a:p>
            <a:pPr marL="687388" lvl="1" indent="-457200"/>
            <a:r>
              <a:rPr lang="en-US" sz="2200" dirty="0">
                <a:solidFill>
                  <a:schemeClr val="tx1"/>
                </a:solidFill>
              </a:rPr>
              <a:t>Lunch meat</a:t>
            </a:r>
          </a:p>
          <a:p>
            <a:pPr marL="687388" lvl="1" indent="-457200"/>
            <a:r>
              <a:rPr lang="en-US" sz="2200" dirty="0">
                <a:solidFill>
                  <a:schemeClr val="tx1"/>
                </a:solidFill>
              </a:rPr>
              <a:t>Skin of poultry</a:t>
            </a:r>
          </a:p>
          <a:p>
            <a:pPr marL="687388" lvl="1" indent="-457200"/>
            <a:r>
              <a:rPr lang="en-US" sz="2200" dirty="0">
                <a:solidFill>
                  <a:schemeClr val="tx1"/>
                </a:solidFill>
              </a:rPr>
              <a:t>Butter, cream, cheese</a:t>
            </a:r>
          </a:p>
          <a:p>
            <a:pPr marL="687388" lvl="1" indent="-457200"/>
            <a:r>
              <a:rPr lang="en-US" sz="2200" dirty="0">
                <a:solidFill>
                  <a:schemeClr val="tx1"/>
                </a:solidFill>
              </a:rPr>
              <a:t>Gravies</a:t>
            </a:r>
          </a:p>
          <a:p>
            <a:pPr marL="687388" lvl="1" indent="-457200"/>
            <a:r>
              <a:rPr lang="en-US" sz="2200" dirty="0">
                <a:solidFill>
                  <a:schemeClr val="tx1"/>
                </a:solidFill>
              </a:rPr>
              <a:t>Coconut, palm oil</a:t>
            </a:r>
          </a:p>
          <a:p>
            <a:pPr lvl="1" indent="0">
              <a:buNone/>
            </a:pPr>
            <a:endParaRPr lang="en-US" sz="2400" dirty="0">
              <a:solidFill>
                <a:schemeClr val="tx1"/>
              </a:solidFill>
            </a:endParaRPr>
          </a:p>
          <a:p>
            <a:pPr marL="687388" lvl="1" indent="-457200"/>
            <a:endParaRPr lang="en-US" sz="2400" dirty="0">
              <a:solidFill>
                <a:schemeClr val="tx1"/>
              </a:solidFill>
            </a:endParaRPr>
          </a:p>
        </p:txBody>
      </p:sp>
      <p:grpSp>
        <p:nvGrpSpPr>
          <p:cNvPr id="10" name="Group 9">
            <a:extLst>
              <a:ext uri="{FF2B5EF4-FFF2-40B4-BE49-F238E27FC236}">
                <a16:creationId xmlns:a16="http://schemas.microsoft.com/office/drawing/2014/main" id="{5F3BC08A-61E6-4453-AB72-65153D13E1C1}"/>
              </a:ext>
            </a:extLst>
          </p:cNvPr>
          <p:cNvGrpSpPr/>
          <p:nvPr/>
        </p:nvGrpSpPr>
        <p:grpSpPr>
          <a:xfrm>
            <a:off x="10652622" y="2820413"/>
            <a:ext cx="757633" cy="696510"/>
            <a:chOff x="10788814" y="2820413"/>
            <a:chExt cx="757633" cy="696510"/>
          </a:xfrm>
        </p:grpSpPr>
        <p:sp>
          <p:nvSpPr>
            <p:cNvPr id="9" name="Oval 8">
              <a:extLst>
                <a:ext uri="{FF2B5EF4-FFF2-40B4-BE49-F238E27FC236}">
                  <a16:creationId xmlns:a16="http://schemas.microsoft.com/office/drawing/2014/main" id="{9C1EF97A-B3A3-485D-83EE-D19198007A99}"/>
                </a:ext>
              </a:extLst>
            </p:cNvPr>
            <p:cNvSpPr/>
            <p:nvPr/>
          </p:nvSpPr>
          <p:spPr>
            <a:xfrm>
              <a:off x="10994443" y="3055277"/>
              <a:ext cx="275943" cy="331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261A8E0-3D3A-40D7-8A0D-88DE68E89A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695" b="6561"/>
            <a:stretch/>
          </p:blipFill>
          <p:spPr>
            <a:xfrm>
              <a:off x="10788814" y="2820413"/>
              <a:ext cx="757633" cy="696510"/>
            </a:xfrm>
            <a:prstGeom prst="rect">
              <a:avLst/>
            </a:prstGeom>
          </p:spPr>
        </p:pic>
      </p:grpSp>
      <p:cxnSp>
        <p:nvCxnSpPr>
          <p:cNvPr id="3" name="Straight Connector 2">
            <a:extLst>
              <a:ext uri="{FF2B5EF4-FFF2-40B4-BE49-F238E27FC236}">
                <a16:creationId xmlns:a16="http://schemas.microsoft.com/office/drawing/2014/main" id="{267873F7-BE7E-4C29-8FF4-E1BA8B5C6D79}"/>
              </a:ext>
            </a:extLst>
          </p:cNvPr>
          <p:cNvCxnSpPr/>
          <p:nvPr/>
        </p:nvCxnSpPr>
        <p:spPr>
          <a:xfrm>
            <a:off x="10225202" y="2518657"/>
            <a:ext cx="0" cy="1276913"/>
          </a:xfrm>
          <a:prstGeom prst="line">
            <a:avLst/>
          </a:prstGeom>
          <a:ln w="25400" cmpd="sng">
            <a:solidFill>
              <a:schemeClr val="bg2">
                <a:lumMod val="75000"/>
              </a:schemeClr>
            </a:solidFill>
            <a:headEnd type="triangle" w="lg" len="lg"/>
            <a:tailEnd type="oval" w="lg" len="med"/>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a16="http://schemas.microsoft.com/office/drawing/2014/main" id="{B197B1E1-3839-4878-882B-A9CDF78EFE1E}"/>
              </a:ext>
            </a:extLst>
          </p:cNvPr>
          <p:cNvGrpSpPr/>
          <p:nvPr/>
        </p:nvGrpSpPr>
        <p:grpSpPr>
          <a:xfrm>
            <a:off x="9819430" y="2820413"/>
            <a:ext cx="833192" cy="696510"/>
            <a:chOff x="9955622" y="2820413"/>
            <a:chExt cx="833192" cy="696510"/>
          </a:xfrm>
        </p:grpSpPr>
        <p:sp>
          <p:nvSpPr>
            <p:cNvPr id="7" name="Oval 6">
              <a:extLst>
                <a:ext uri="{FF2B5EF4-FFF2-40B4-BE49-F238E27FC236}">
                  <a16:creationId xmlns:a16="http://schemas.microsoft.com/office/drawing/2014/main" id="{3CA94B82-301C-47C4-838A-F08DA4E30BDD}"/>
                </a:ext>
              </a:extLst>
            </p:cNvPr>
            <p:cNvSpPr/>
            <p:nvPr/>
          </p:nvSpPr>
          <p:spPr>
            <a:xfrm>
              <a:off x="10166613" y="3055277"/>
              <a:ext cx="378746" cy="331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00DA9EA-E525-401F-BB1F-78F724F709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976" b="6561"/>
            <a:stretch/>
          </p:blipFill>
          <p:spPr>
            <a:xfrm>
              <a:off x="9955622" y="2820413"/>
              <a:ext cx="833192" cy="696510"/>
            </a:xfrm>
            <a:prstGeom prst="rect">
              <a:avLst/>
            </a:prstGeom>
          </p:spPr>
        </p:pic>
      </p:grpSp>
    </p:spTree>
    <p:extLst>
      <p:ext uri="{BB962C8B-B14F-4D97-AF65-F5344CB8AC3E}">
        <p14:creationId xmlns:p14="http://schemas.microsoft.com/office/powerpoint/2010/main" val="147140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125E-6 2.96296E-6 L -3.125E-6 -0.08843 " pathEditMode="relative" rAng="0" ptsTypes="AA">
                                      <p:cBhvr>
                                        <p:cTn id="6" dur="2000" fill="hold"/>
                                        <p:tgtEl>
                                          <p:spTgt spid="12"/>
                                        </p:tgtEl>
                                        <p:attrNameLst>
                                          <p:attrName>ppt_x</p:attrName>
                                          <p:attrName>ppt_y</p:attrName>
                                        </p:attrNameLst>
                                      </p:cBhvr>
                                      <p:rCtr x="0" y="-4421"/>
                                    </p:animMotion>
                                  </p:childTnLst>
                                </p:cTn>
                              </p:par>
                              <p:par>
                                <p:cTn id="7" presetID="42" presetClass="path" presetSubtype="0" accel="50000" decel="50000" fill="hold" nodeType="withEffect">
                                  <p:stCondLst>
                                    <p:cond delay="0"/>
                                  </p:stCondLst>
                                  <p:childTnLst>
                                    <p:animMotion origin="layout" path="M 2.29167E-6 2.96296E-6 L 2.29167E-6 -0.08843 " pathEditMode="relative" rAng="0" ptsTypes="AA">
                                      <p:cBhvr>
                                        <p:cTn id="8" dur="2000" fill="hold"/>
                                        <p:tgtEl>
                                          <p:spTgt spid="10"/>
                                        </p:tgtEl>
                                        <p:attrNameLst>
                                          <p:attrName>ppt_x</p:attrName>
                                          <p:attrName>ppt_y</p:attrName>
                                        </p:attrNameLst>
                                      </p:cBhvr>
                                      <p:rCtr x="0" y="-44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french fries">
            <a:extLst>
              <a:ext uri="{FF2B5EF4-FFF2-40B4-BE49-F238E27FC236}">
                <a16:creationId xmlns:a16="http://schemas.microsoft.com/office/drawing/2014/main" id="{E359E2CA-7969-4654-A6D0-568A9E767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429" y="1951494"/>
            <a:ext cx="2910884" cy="21831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4FBECC1B-1DEF-403F-A5C4-1E093A41FDE9}"/>
              </a:ext>
            </a:extLst>
          </p:cNvPr>
          <p:cNvSpPr/>
          <p:nvPr/>
        </p:nvSpPr>
        <p:spPr>
          <a:xfrm>
            <a:off x="520744" y="4231819"/>
            <a:ext cx="7869836" cy="1888762"/>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B018C7B-FB8B-4966-B303-53AA3DA8E267}"/>
              </a:ext>
            </a:extLst>
          </p:cNvPr>
          <p:cNvPicPr>
            <a:picLocks noChangeAspect="1"/>
          </p:cNvPicPr>
          <p:nvPr/>
        </p:nvPicPr>
        <p:blipFill>
          <a:blip r:embed="rId4"/>
          <a:stretch>
            <a:fillRect/>
          </a:stretch>
        </p:blipFill>
        <p:spPr>
          <a:xfrm>
            <a:off x="610685" y="552667"/>
            <a:ext cx="6181725" cy="1038225"/>
          </a:xfrm>
          <a:prstGeom prst="rect">
            <a:avLst/>
          </a:prstGeom>
        </p:spPr>
      </p:pic>
      <p:sp>
        <p:nvSpPr>
          <p:cNvPr id="11" name="Text Placeholder 3">
            <a:extLst>
              <a:ext uri="{FF2B5EF4-FFF2-40B4-BE49-F238E27FC236}">
                <a16:creationId xmlns:a16="http://schemas.microsoft.com/office/drawing/2014/main" id="{446B428A-B5E7-4340-B434-8F5563616A2C}"/>
              </a:ext>
            </a:extLst>
          </p:cNvPr>
          <p:cNvSpPr txBox="1">
            <a:spLocks/>
          </p:cNvSpPr>
          <p:nvPr/>
        </p:nvSpPr>
        <p:spPr>
          <a:xfrm>
            <a:off x="610685" y="1785215"/>
            <a:ext cx="5853433" cy="325473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800" u="sng" dirty="0">
                <a:solidFill>
                  <a:schemeClr val="tx1"/>
                </a:solidFill>
              </a:rPr>
              <a:t>Trans fat: </a:t>
            </a:r>
          </a:p>
          <a:p>
            <a:pPr marL="687388" lvl="1" indent="-457200">
              <a:spcAft>
                <a:spcPts val="600"/>
              </a:spcAft>
            </a:pPr>
            <a:r>
              <a:rPr lang="en-US" sz="2400" dirty="0">
                <a:solidFill>
                  <a:schemeClr val="tx1"/>
                </a:solidFill>
              </a:rPr>
              <a:t>Keep trans fats as low as possible (&lt;1% of total energy)</a:t>
            </a:r>
          </a:p>
          <a:p>
            <a:pPr marL="687388" lvl="1" indent="-457200">
              <a:spcAft>
                <a:spcPts val="600"/>
              </a:spcAft>
            </a:pPr>
            <a:r>
              <a:rPr lang="en-US" sz="2400" dirty="0">
                <a:solidFill>
                  <a:schemeClr val="tx1"/>
                </a:solidFill>
              </a:rPr>
              <a:t>A 2% absolute increase in energy intake from trans fat has been associated with a </a:t>
            </a:r>
            <a:r>
              <a:rPr lang="en-US" sz="3200" dirty="0">
                <a:solidFill>
                  <a:srgbClr val="FF0000"/>
                </a:solidFill>
              </a:rPr>
              <a:t>23%</a:t>
            </a:r>
            <a:r>
              <a:rPr lang="en-US" sz="2400" dirty="0">
                <a:solidFill>
                  <a:schemeClr val="tx1"/>
                </a:solidFill>
              </a:rPr>
              <a:t> increase in cardiovascular risk.</a:t>
            </a:r>
            <a:r>
              <a:rPr lang="en-US" sz="2400" baseline="30000" dirty="0">
                <a:solidFill>
                  <a:schemeClr val="tx1"/>
                </a:solidFill>
              </a:rPr>
              <a:t>5</a:t>
            </a:r>
          </a:p>
          <a:p>
            <a:pPr marL="687388" lvl="1" indent="-457200">
              <a:spcAft>
                <a:spcPts val="600"/>
              </a:spcAft>
            </a:pPr>
            <a:endParaRPr lang="en-US" sz="2600" u="sng" dirty="0">
              <a:solidFill>
                <a:schemeClr val="tx1"/>
              </a:solidFill>
            </a:endParaRPr>
          </a:p>
          <a:p>
            <a:pPr marL="457200" indent="-457200">
              <a:spcAft>
                <a:spcPts val="600"/>
              </a:spcAft>
            </a:pPr>
            <a:r>
              <a:rPr lang="en-US" sz="2800" u="sng" dirty="0">
                <a:solidFill>
                  <a:schemeClr val="tx1"/>
                </a:solidFill>
              </a:rPr>
              <a:t>Common sources: </a:t>
            </a:r>
          </a:p>
          <a:p>
            <a:pPr marL="457200" indent="-457200">
              <a:spcAft>
                <a:spcPts val="600"/>
              </a:spcAft>
            </a:pPr>
            <a:endParaRPr lang="en-US" sz="2600" dirty="0">
              <a:solidFill>
                <a:schemeClr val="tx1"/>
              </a:solidFill>
            </a:endParaRPr>
          </a:p>
        </p:txBody>
      </p:sp>
      <p:sp>
        <p:nvSpPr>
          <p:cNvPr id="8" name="Text Placeholder 3">
            <a:extLst>
              <a:ext uri="{FF2B5EF4-FFF2-40B4-BE49-F238E27FC236}">
                <a16:creationId xmlns:a16="http://schemas.microsoft.com/office/drawing/2014/main" id="{748E0271-F292-44CC-8D25-B8BB71108A58}"/>
              </a:ext>
            </a:extLst>
          </p:cNvPr>
          <p:cNvSpPr txBox="1">
            <a:spLocks/>
          </p:cNvSpPr>
          <p:nvPr/>
        </p:nvSpPr>
        <p:spPr>
          <a:xfrm>
            <a:off x="610685" y="4761426"/>
            <a:ext cx="8566652" cy="1984148"/>
          </a:xfrm>
          <a:prstGeom prst="rect">
            <a:avLst/>
          </a:prstGeom>
        </p:spPr>
        <p:txBody>
          <a:bodyPr vert="horz" lIns="91440" tIns="45720" rIns="91440" bIns="45720" numCol="2"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buFont typeface="Arial" panose="020B0604020202020204" pitchFamily="34" charset="0"/>
              <a:buChar char="•"/>
            </a:pPr>
            <a:r>
              <a:rPr lang="en-US" sz="2000" dirty="0">
                <a:solidFill>
                  <a:schemeClr val="tx1"/>
                </a:solidFill>
              </a:rPr>
              <a:t>Margarines</a:t>
            </a:r>
          </a:p>
          <a:p>
            <a:pPr marL="457200" indent="-457200">
              <a:spcBef>
                <a:spcPts val="0"/>
              </a:spcBef>
              <a:buFont typeface="Arial" panose="020B0604020202020204" pitchFamily="34" charset="0"/>
              <a:buChar char="•"/>
            </a:pPr>
            <a:r>
              <a:rPr lang="en-US" sz="2000" dirty="0">
                <a:solidFill>
                  <a:schemeClr val="tx1"/>
                </a:solidFill>
              </a:rPr>
              <a:t>Vegetable shortening</a:t>
            </a:r>
          </a:p>
          <a:p>
            <a:pPr marL="457200" indent="-457200">
              <a:spcBef>
                <a:spcPts val="0"/>
              </a:spcBef>
              <a:buFont typeface="Arial" panose="020B0604020202020204" pitchFamily="34" charset="0"/>
              <a:buChar char="•"/>
            </a:pPr>
            <a:r>
              <a:rPr lang="en-US" sz="2000" dirty="0">
                <a:solidFill>
                  <a:schemeClr val="tx1"/>
                </a:solidFill>
              </a:rPr>
              <a:t>Packaged snacks (chips crackers, cookies)</a:t>
            </a:r>
          </a:p>
          <a:p>
            <a:pPr marL="457200" indent="-457200">
              <a:spcBef>
                <a:spcPts val="0"/>
              </a:spcBef>
              <a:buFont typeface="Arial" panose="020B0604020202020204" pitchFamily="34" charset="0"/>
              <a:buChar char="•"/>
            </a:pPr>
            <a:endParaRPr lang="en-US" sz="2000" dirty="0">
              <a:solidFill>
                <a:schemeClr val="tx1"/>
              </a:solidFill>
            </a:endParaRPr>
          </a:p>
          <a:p>
            <a:pPr>
              <a:spcBef>
                <a:spcPts val="0"/>
              </a:spcBef>
            </a:pPr>
            <a:endParaRPr lang="en-US" sz="2000" dirty="0">
              <a:solidFill>
                <a:schemeClr val="tx1"/>
              </a:solidFill>
            </a:endParaRPr>
          </a:p>
          <a:p>
            <a:pPr marL="457200" indent="-457200">
              <a:spcBef>
                <a:spcPts val="0"/>
              </a:spcBef>
              <a:buFont typeface="Arial" panose="020B0604020202020204" pitchFamily="34" charset="0"/>
              <a:buChar char="•"/>
            </a:pPr>
            <a:r>
              <a:rPr lang="en-US" sz="2000" dirty="0">
                <a:solidFill>
                  <a:schemeClr val="tx1"/>
                </a:solidFill>
              </a:rPr>
              <a:t>Baked items (cakes, donuts, pastries, pies, biscuits)</a:t>
            </a:r>
          </a:p>
          <a:p>
            <a:pPr marL="457200" indent="-457200">
              <a:spcBef>
                <a:spcPts val="0"/>
              </a:spcBef>
              <a:buFont typeface="Arial" panose="020B0604020202020204" pitchFamily="34" charset="0"/>
              <a:buChar char="•"/>
            </a:pPr>
            <a:r>
              <a:rPr lang="en-US" sz="2000" dirty="0">
                <a:solidFill>
                  <a:schemeClr val="tx1"/>
                </a:solidFill>
              </a:rPr>
              <a:t>Microwave theater popcorn</a:t>
            </a:r>
          </a:p>
          <a:p>
            <a:pPr marL="457200" indent="-457200">
              <a:spcBef>
                <a:spcPts val="0"/>
              </a:spcBef>
              <a:buFont typeface="Arial" panose="020B0604020202020204" pitchFamily="34" charset="0"/>
              <a:buChar char="•"/>
            </a:pPr>
            <a:r>
              <a:rPr lang="en-US" sz="2000" dirty="0">
                <a:solidFill>
                  <a:schemeClr val="tx1"/>
                </a:solidFill>
              </a:rPr>
              <a:t>All deep-fried foods</a:t>
            </a:r>
          </a:p>
          <a:p>
            <a:pPr marL="457200" indent="-457200">
              <a:spcAft>
                <a:spcPts val="600"/>
              </a:spcAft>
              <a:buFont typeface="Arial" panose="020B0604020202020204" pitchFamily="34" charset="0"/>
              <a:buChar char="•"/>
            </a:pPr>
            <a:endParaRPr lang="en-US" sz="2600" dirty="0">
              <a:solidFill>
                <a:schemeClr val="tx1"/>
              </a:solidFill>
            </a:endParaRPr>
          </a:p>
        </p:txBody>
      </p:sp>
      <p:sp>
        <p:nvSpPr>
          <p:cNvPr id="19" name="TextBox 18">
            <a:extLst>
              <a:ext uri="{FF2B5EF4-FFF2-40B4-BE49-F238E27FC236}">
                <a16:creationId xmlns:a16="http://schemas.microsoft.com/office/drawing/2014/main" id="{86D05F5A-D3FC-44FE-A387-188EB2A546D2}"/>
              </a:ext>
            </a:extLst>
          </p:cNvPr>
          <p:cNvSpPr txBox="1"/>
          <p:nvPr/>
        </p:nvSpPr>
        <p:spPr>
          <a:xfrm>
            <a:off x="9564019" y="2068225"/>
            <a:ext cx="1841287" cy="2585323"/>
          </a:xfrm>
          <a:prstGeom prst="rect">
            <a:avLst/>
          </a:prstGeom>
          <a:solidFill>
            <a:schemeClr val="bg2">
              <a:lumMod val="50000"/>
            </a:schemeClr>
          </a:solidFill>
          <a:ln w="28575">
            <a:solidFill>
              <a:schemeClr val="tx2">
                <a:lumMod val="50000"/>
              </a:schemeClr>
            </a:solidFill>
          </a:ln>
        </p:spPr>
        <p:txBody>
          <a:bodyPr wrap="square" rtlCol="0">
            <a:spAutoFit/>
          </a:bodyPr>
          <a:lstStyle/>
          <a:p>
            <a:pPr algn="ctr"/>
            <a:r>
              <a:rPr lang="en-US" dirty="0">
                <a:solidFill>
                  <a:schemeClr val="bg1"/>
                </a:solidFill>
              </a:rPr>
              <a:t>HIGHER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solidFill>
                  <a:schemeClr val="bg1"/>
                </a:solidFill>
              </a:rPr>
              <a:t>LOWER</a:t>
            </a:r>
          </a:p>
        </p:txBody>
      </p:sp>
      <p:cxnSp>
        <p:nvCxnSpPr>
          <p:cNvPr id="20" name="Straight Connector 19">
            <a:extLst>
              <a:ext uri="{FF2B5EF4-FFF2-40B4-BE49-F238E27FC236}">
                <a16:creationId xmlns:a16="http://schemas.microsoft.com/office/drawing/2014/main" id="{D8D82BA1-5D50-4607-B849-B253F9E8DCDC}"/>
              </a:ext>
            </a:extLst>
          </p:cNvPr>
          <p:cNvCxnSpPr/>
          <p:nvPr/>
        </p:nvCxnSpPr>
        <p:spPr>
          <a:xfrm>
            <a:off x="10830114" y="2745935"/>
            <a:ext cx="0" cy="1276913"/>
          </a:xfrm>
          <a:prstGeom prst="line">
            <a:avLst/>
          </a:prstGeom>
          <a:ln w="25400">
            <a:solidFill>
              <a:schemeClr val="bg2">
                <a:lumMod val="75000"/>
              </a:schemeClr>
            </a:solidFill>
            <a:headEnd type="oval" w="lg" len="med"/>
            <a:tailEnd type="triangle" w="lg" len="lg"/>
          </a:ln>
          <a:effectLst/>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F434C1F4-089A-4977-9783-07DFA22F701E}"/>
              </a:ext>
            </a:extLst>
          </p:cNvPr>
          <p:cNvGrpSpPr/>
          <p:nvPr/>
        </p:nvGrpSpPr>
        <p:grpSpPr>
          <a:xfrm>
            <a:off x="10527091" y="3004406"/>
            <a:ext cx="757633" cy="696510"/>
            <a:chOff x="10788814" y="2820413"/>
            <a:chExt cx="757633" cy="696510"/>
          </a:xfrm>
        </p:grpSpPr>
        <p:sp>
          <p:nvSpPr>
            <p:cNvPr id="22" name="Oval 21">
              <a:extLst>
                <a:ext uri="{FF2B5EF4-FFF2-40B4-BE49-F238E27FC236}">
                  <a16:creationId xmlns:a16="http://schemas.microsoft.com/office/drawing/2014/main" id="{0BB6FB8C-647D-4DD9-8342-B66380F6FE32}"/>
                </a:ext>
              </a:extLst>
            </p:cNvPr>
            <p:cNvSpPr/>
            <p:nvPr/>
          </p:nvSpPr>
          <p:spPr>
            <a:xfrm>
              <a:off x="10994443" y="3055277"/>
              <a:ext cx="275943" cy="331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E0C8CFEE-8F64-4B39-ABD9-9F6BCE6A95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2695" b="6561"/>
            <a:stretch/>
          </p:blipFill>
          <p:spPr>
            <a:xfrm>
              <a:off x="10788814" y="2820413"/>
              <a:ext cx="757633" cy="696510"/>
            </a:xfrm>
            <a:prstGeom prst="rect">
              <a:avLst/>
            </a:prstGeom>
          </p:spPr>
        </p:pic>
      </p:grpSp>
      <p:cxnSp>
        <p:nvCxnSpPr>
          <p:cNvPr id="24" name="Straight Connector 23">
            <a:extLst>
              <a:ext uri="{FF2B5EF4-FFF2-40B4-BE49-F238E27FC236}">
                <a16:creationId xmlns:a16="http://schemas.microsoft.com/office/drawing/2014/main" id="{CD0B80E9-EDC0-4145-AE65-3E51F39AC327}"/>
              </a:ext>
            </a:extLst>
          </p:cNvPr>
          <p:cNvCxnSpPr/>
          <p:nvPr/>
        </p:nvCxnSpPr>
        <p:spPr>
          <a:xfrm>
            <a:off x="10099671" y="2702650"/>
            <a:ext cx="0" cy="1276913"/>
          </a:xfrm>
          <a:prstGeom prst="line">
            <a:avLst/>
          </a:prstGeom>
          <a:ln w="25400" cmpd="sng">
            <a:solidFill>
              <a:schemeClr val="bg2">
                <a:lumMod val="75000"/>
              </a:schemeClr>
            </a:solidFill>
            <a:headEnd type="triangle" w="lg" len="lg"/>
            <a:tailEnd type="oval" w="lg" len="med"/>
          </a:ln>
        </p:spPr>
        <p:style>
          <a:lnRef idx="1">
            <a:schemeClr val="accent2"/>
          </a:lnRef>
          <a:fillRef idx="0">
            <a:schemeClr val="accent2"/>
          </a:fillRef>
          <a:effectRef idx="0">
            <a:schemeClr val="accent2"/>
          </a:effectRef>
          <a:fontRef idx="minor">
            <a:schemeClr val="tx1"/>
          </a:fontRef>
        </p:style>
      </p:cxnSp>
      <p:grpSp>
        <p:nvGrpSpPr>
          <p:cNvPr id="25" name="Group 24">
            <a:extLst>
              <a:ext uri="{FF2B5EF4-FFF2-40B4-BE49-F238E27FC236}">
                <a16:creationId xmlns:a16="http://schemas.microsoft.com/office/drawing/2014/main" id="{929336A3-457A-4416-A4CA-4E0F4654BF13}"/>
              </a:ext>
            </a:extLst>
          </p:cNvPr>
          <p:cNvGrpSpPr/>
          <p:nvPr/>
        </p:nvGrpSpPr>
        <p:grpSpPr>
          <a:xfrm>
            <a:off x="9693899" y="3004406"/>
            <a:ext cx="833192" cy="696510"/>
            <a:chOff x="9955622" y="2820413"/>
            <a:chExt cx="833192" cy="696510"/>
          </a:xfrm>
        </p:grpSpPr>
        <p:sp>
          <p:nvSpPr>
            <p:cNvPr id="26" name="Oval 25">
              <a:extLst>
                <a:ext uri="{FF2B5EF4-FFF2-40B4-BE49-F238E27FC236}">
                  <a16:creationId xmlns:a16="http://schemas.microsoft.com/office/drawing/2014/main" id="{5F9ADEA8-B49D-4C68-8678-5A13FE861F5B}"/>
                </a:ext>
              </a:extLst>
            </p:cNvPr>
            <p:cNvSpPr/>
            <p:nvPr/>
          </p:nvSpPr>
          <p:spPr>
            <a:xfrm>
              <a:off x="10166613" y="3055277"/>
              <a:ext cx="378746" cy="331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1F78B868-C6D1-4C44-92AB-70005D47B5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976" b="6561"/>
            <a:stretch/>
          </p:blipFill>
          <p:spPr>
            <a:xfrm>
              <a:off x="9955622" y="2820413"/>
              <a:ext cx="833192" cy="696510"/>
            </a:xfrm>
            <a:prstGeom prst="rect">
              <a:avLst/>
            </a:prstGeom>
          </p:spPr>
        </p:pic>
      </p:grpSp>
    </p:spTree>
    <p:extLst>
      <p:ext uri="{BB962C8B-B14F-4D97-AF65-F5344CB8AC3E}">
        <p14:creationId xmlns:p14="http://schemas.microsoft.com/office/powerpoint/2010/main" val="85399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1.11111E-6 L 3.33333E-6 0.09143 " pathEditMode="relative" rAng="0" ptsTypes="AA">
                                      <p:cBhvr>
                                        <p:cTn id="6" dur="2000" fill="hold"/>
                                        <p:tgtEl>
                                          <p:spTgt spid="25"/>
                                        </p:tgtEl>
                                        <p:attrNameLst>
                                          <p:attrName>ppt_x</p:attrName>
                                          <p:attrName>ppt_y</p:attrName>
                                        </p:attrNameLst>
                                      </p:cBhvr>
                                      <p:rCtr x="0" y="4560"/>
                                    </p:animMotion>
                                  </p:childTnLst>
                                </p:cTn>
                              </p:par>
                              <p:par>
                                <p:cTn id="7" presetID="42" presetClass="path" presetSubtype="0" accel="50000" decel="50000" fill="hold" nodeType="withEffect">
                                  <p:stCondLst>
                                    <p:cond delay="0"/>
                                  </p:stCondLst>
                                  <p:childTnLst>
                                    <p:animMotion origin="layout" path="M -1.04167E-6 1.11111E-6 L -1.04167E-6 -0.08843 " pathEditMode="relative" rAng="0" ptsTypes="AA">
                                      <p:cBhvr>
                                        <p:cTn id="8" dur="2000" fill="hold"/>
                                        <p:tgtEl>
                                          <p:spTgt spid="21"/>
                                        </p:tgtEl>
                                        <p:attrNameLst>
                                          <p:attrName>ppt_x</p:attrName>
                                          <p:attrName>ppt_y</p:attrName>
                                        </p:attrNameLst>
                                      </p:cBhvr>
                                      <p:rCtr x="0" y="-44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5A9E03-0397-497A-AF65-BB37266BD713}"/>
              </a:ext>
            </a:extLst>
          </p:cNvPr>
          <p:cNvSpPr>
            <a:spLocks noGrp="1"/>
          </p:cNvSpPr>
          <p:nvPr>
            <p:ph type="body" sz="quarter" idx="15"/>
          </p:nvPr>
        </p:nvSpPr>
        <p:spPr>
          <a:xfrm>
            <a:off x="613134" y="2028591"/>
            <a:ext cx="5845724" cy="2311180"/>
          </a:xfrm>
        </p:spPr>
        <p:txBody>
          <a:bodyPr>
            <a:normAutofit/>
          </a:bodyPr>
          <a:lstStyle/>
          <a:p>
            <a:r>
              <a:rPr lang="en-US" sz="2600" u="sng" dirty="0">
                <a:solidFill>
                  <a:schemeClr val="tx1"/>
                </a:solidFill>
              </a:rPr>
              <a:t>On milk and mucous:</a:t>
            </a:r>
          </a:p>
          <a:p>
            <a:r>
              <a:rPr lang="en-US" sz="2400" dirty="0">
                <a:solidFill>
                  <a:schemeClr val="tx1"/>
                </a:solidFill>
              </a:rPr>
              <a:t>A growing body of evidence suggests that milk and milk products do not affect mucous production or lung function parameters, however, more research is needed.</a:t>
            </a:r>
            <a:r>
              <a:rPr lang="en-US" sz="2400" baseline="30000" dirty="0">
                <a:solidFill>
                  <a:schemeClr val="tx1"/>
                </a:solidFill>
              </a:rPr>
              <a:t>1</a:t>
            </a:r>
            <a:endParaRPr lang="en-US" sz="2600" baseline="30000" dirty="0">
              <a:solidFill>
                <a:schemeClr val="tx1"/>
              </a:solidFill>
            </a:endParaRPr>
          </a:p>
        </p:txBody>
      </p:sp>
      <p:pic>
        <p:nvPicPr>
          <p:cNvPr id="8" name="Picture Placeholder 7">
            <a:extLst>
              <a:ext uri="{FF2B5EF4-FFF2-40B4-BE49-F238E27FC236}">
                <a16:creationId xmlns:a16="http://schemas.microsoft.com/office/drawing/2014/main" id="{BF5B10B6-8372-476A-9E25-084313482DE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283" r="1283"/>
          <a:stretch>
            <a:fillRect/>
          </a:stretch>
        </p:blipFill>
        <p:spPr>
          <a:xfrm>
            <a:off x="6932227" y="1105763"/>
            <a:ext cx="4441148" cy="4439602"/>
          </a:xfrm>
        </p:spPr>
      </p:pic>
      <p:pic>
        <p:nvPicPr>
          <p:cNvPr id="6" name="Picture 5">
            <a:extLst>
              <a:ext uri="{FF2B5EF4-FFF2-40B4-BE49-F238E27FC236}">
                <a16:creationId xmlns:a16="http://schemas.microsoft.com/office/drawing/2014/main" id="{30E63389-1536-410E-A480-BCA330A6832E}"/>
              </a:ext>
            </a:extLst>
          </p:cNvPr>
          <p:cNvPicPr>
            <a:picLocks noChangeAspect="1"/>
          </p:cNvPicPr>
          <p:nvPr/>
        </p:nvPicPr>
        <p:blipFill>
          <a:blip r:embed="rId4"/>
          <a:stretch>
            <a:fillRect/>
          </a:stretch>
        </p:blipFill>
        <p:spPr>
          <a:xfrm>
            <a:off x="519543" y="814712"/>
            <a:ext cx="6219825" cy="1047750"/>
          </a:xfrm>
          <a:prstGeom prst="rect">
            <a:avLst/>
          </a:prstGeom>
        </p:spPr>
      </p:pic>
      <p:sp>
        <p:nvSpPr>
          <p:cNvPr id="9" name="Text Placeholder 3">
            <a:extLst>
              <a:ext uri="{FF2B5EF4-FFF2-40B4-BE49-F238E27FC236}">
                <a16:creationId xmlns:a16="http://schemas.microsoft.com/office/drawing/2014/main" id="{E8A4857B-3E47-45E9-A8A7-D511113F062F}"/>
              </a:ext>
            </a:extLst>
          </p:cNvPr>
          <p:cNvSpPr txBox="1">
            <a:spLocks/>
          </p:cNvSpPr>
          <p:nvPr/>
        </p:nvSpPr>
        <p:spPr>
          <a:xfrm>
            <a:off x="613133" y="3835051"/>
            <a:ext cx="5961403" cy="20391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Text Placeholder 2">
            <a:extLst>
              <a:ext uri="{FF2B5EF4-FFF2-40B4-BE49-F238E27FC236}">
                <a16:creationId xmlns:a16="http://schemas.microsoft.com/office/drawing/2014/main" id="{E55A9E03-0397-497A-AF65-BB37266BD713}"/>
              </a:ext>
            </a:extLst>
          </p:cNvPr>
          <p:cNvSpPr>
            <a:spLocks noGrp="1"/>
          </p:cNvSpPr>
          <p:nvPr>
            <p:ph type="body" sz="quarter" idx="15"/>
          </p:nvPr>
        </p:nvSpPr>
        <p:spPr>
          <a:xfrm>
            <a:off x="613132" y="4267465"/>
            <a:ext cx="5845724" cy="1284370"/>
          </a:xfrm>
        </p:spPr>
        <p:txBody>
          <a:bodyPr>
            <a:normAutofit/>
          </a:bodyPr>
          <a:lstStyle/>
          <a:p>
            <a:r>
              <a:rPr lang="en-US" sz="2400" dirty="0">
                <a:solidFill>
                  <a:schemeClr val="tx1"/>
                </a:solidFill>
              </a:rPr>
              <a:t>Limiting milk and milk products can result in low intakes of many nutrients, including Calcium and Vitamin D.</a:t>
            </a:r>
          </a:p>
        </p:txBody>
      </p:sp>
    </p:spTree>
    <p:extLst>
      <p:ext uri="{BB962C8B-B14F-4D97-AF65-F5344CB8AC3E}">
        <p14:creationId xmlns:p14="http://schemas.microsoft.com/office/powerpoint/2010/main" val="401218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5A9E03-0397-497A-AF65-BB37266BD713}"/>
              </a:ext>
            </a:extLst>
          </p:cNvPr>
          <p:cNvSpPr>
            <a:spLocks noGrp="1"/>
          </p:cNvSpPr>
          <p:nvPr>
            <p:ph type="body" sz="quarter" idx="15"/>
          </p:nvPr>
        </p:nvSpPr>
        <p:spPr>
          <a:xfrm>
            <a:off x="613134" y="2028591"/>
            <a:ext cx="5845724" cy="2311180"/>
          </a:xfrm>
        </p:spPr>
        <p:txBody>
          <a:bodyPr>
            <a:normAutofit/>
          </a:bodyPr>
          <a:lstStyle/>
          <a:p>
            <a:r>
              <a:rPr lang="en-US" sz="2600" u="sng" dirty="0">
                <a:solidFill>
                  <a:schemeClr val="tx1"/>
                </a:solidFill>
              </a:rPr>
              <a:t>Bone Health:</a:t>
            </a:r>
          </a:p>
          <a:p>
            <a:r>
              <a:rPr lang="en-US" sz="2400" dirty="0">
                <a:solidFill>
                  <a:schemeClr val="tx1"/>
                </a:solidFill>
              </a:rPr>
              <a:t>An estimated 25-60% of people with COPD develop osteoporosis or vertebral fractures.</a:t>
            </a:r>
          </a:p>
          <a:p>
            <a:endParaRPr lang="en-US" sz="2600" dirty="0">
              <a:solidFill>
                <a:schemeClr val="tx1"/>
              </a:solidFill>
            </a:endParaRPr>
          </a:p>
        </p:txBody>
      </p:sp>
      <p:pic>
        <p:nvPicPr>
          <p:cNvPr id="8" name="Picture Placeholder 7">
            <a:extLst>
              <a:ext uri="{FF2B5EF4-FFF2-40B4-BE49-F238E27FC236}">
                <a16:creationId xmlns:a16="http://schemas.microsoft.com/office/drawing/2014/main" id="{BF5B10B6-8372-476A-9E25-084313482DE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283" r="1283"/>
          <a:stretch>
            <a:fillRect/>
          </a:stretch>
        </p:blipFill>
        <p:spPr>
          <a:xfrm>
            <a:off x="6932227" y="1105763"/>
            <a:ext cx="4441148" cy="4439602"/>
          </a:xfrm>
        </p:spPr>
      </p:pic>
      <p:pic>
        <p:nvPicPr>
          <p:cNvPr id="6" name="Picture 5">
            <a:extLst>
              <a:ext uri="{FF2B5EF4-FFF2-40B4-BE49-F238E27FC236}">
                <a16:creationId xmlns:a16="http://schemas.microsoft.com/office/drawing/2014/main" id="{30E63389-1536-410E-A480-BCA330A6832E}"/>
              </a:ext>
            </a:extLst>
          </p:cNvPr>
          <p:cNvPicPr>
            <a:picLocks noChangeAspect="1"/>
          </p:cNvPicPr>
          <p:nvPr/>
        </p:nvPicPr>
        <p:blipFill>
          <a:blip r:embed="rId4"/>
          <a:stretch>
            <a:fillRect/>
          </a:stretch>
        </p:blipFill>
        <p:spPr>
          <a:xfrm>
            <a:off x="519543" y="814712"/>
            <a:ext cx="6219825" cy="1047750"/>
          </a:xfrm>
          <a:prstGeom prst="rect">
            <a:avLst/>
          </a:prstGeom>
        </p:spPr>
      </p:pic>
      <p:sp>
        <p:nvSpPr>
          <p:cNvPr id="9" name="Text Placeholder 3">
            <a:extLst>
              <a:ext uri="{FF2B5EF4-FFF2-40B4-BE49-F238E27FC236}">
                <a16:creationId xmlns:a16="http://schemas.microsoft.com/office/drawing/2014/main" id="{E8A4857B-3E47-45E9-A8A7-D511113F062F}"/>
              </a:ext>
            </a:extLst>
          </p:cNvPr>
          <p:cNvSpPr txBox="1">
            <a:spLocks/>
          </p:cNvSpPr>
          <p:nvPr/>
        </p:nvSpPr>
        <p:spPr>
          <a:xfrm>
            <a:off x="613133" y="3835051"/>
            <a:ext cx="5961403" cy="20391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Text Placeholder 2">
            <a:extLst>
              <a:ext uri="{FF2B5EF4-FFF2-40B4-BE49-F238E27FC236}">
                <a16:creationId xmlns:a16="http://schemas.microsoft.com/office/drawing/2014/main" id="{E55A9E03-0397-497A-AF65-BB37266BD713}"/>
              </a:ext>
            </a:extLst>
          </p:cNvPr>
          <p:cNvSpPr>
            <a:spLocks noGrp="1"/>
          </p:cNvSpPr>
          <p:nvPr>
            <p:ph type="body" sz="quarter" idx="15"/>
          </p:nvPr>
        </p:nvSpPr>
        <p:spPr>
          <a:xfrm>
            <a:off x="613132" y="3570237"/>
            <a:ext cx="5845724" cy="1284370"/>
          </a:xfrm>
        </p:spPr>
        <p:txBody>
          <a:bodyPr>
            <a:normAutofit/>
          </a:bodyPr>
          <a:lstStyle/>
          <a:p>
            <a:r>
              <a:rPr lang="en-US" sz="2400" dirty="0">
                <a:solidFill>
                  <a:schemeClr val="tx1"/>
                </a:solidFill>
              </a:rPr>
              <a:t>Lower body weight is associated with decreased bone mineral density.</a:t>
            </a:r>
            <a:r>
              <a:rPr lang="en-US" sz="2400" baseline="30000" dirty="0">
                <a:solidFill>
                  <a:schemeClr val="tx1"/>
                </a:solidFill>
              </a:rPr>
              <a:t>1</a:t>
            </a:r>
          </a:p>
        </p:txBody>
      </p:sp>
    </p:spTree>
    <p:extLst>
      <p:ext uri="{BB962C8B-B14F-4D97-AF65-F5344CB8AC3E}">
        <p14:creationId xmlns:p14="http://schemas.microsoft.com/office/powerpoint/2010/main" val="2944652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5A9E03-0397-497A-AF65-BB37266BD713}"/>
              </a:ext>
            </a:extLst>
          </p:cNvPr>
          <p:cNvSpPr>
            <a:spLocks noGrp="1"/>
          </p:cNvSpPr>
          <p:nvPr>
            <p:ph type="body" sz="quarter" idx="15"/>
          </p:nvPr>
        </p:nvSpPr>
        <p:spPr>
          <a:xfrm>
            <a:off x="712470" y="4832207"/>
            <a:ext cx="5900938" cy="961577"/>
          </a:xfrm>
        </p:spPr>
        <p:txBody>
          <a:bodyPr>
            <a:normAutofit/>
          </a:bodyPr>
          <a:lstStyle/>
          <a:p>
            <a:r>
              <a:rPr lang="en-US" sz="2000" dirty="0">
                <a:solidFill>
                  <a:schemeClr val="tx1"/>
                </a:solidFill>
              </a:rPr>
              <a:t>For Bone Health: Aim for at least 1,200 mg Calcium and 800-1000 IU Vitamin D each day</a:t>
            </a:r>
            <a:r>
              <a:rPr lang="en-US" sz="2000" baseline="30000" dirty="0">
                <a:solidFill>
                  <a:schemeClr val="tx1"/>
                </a:solidFill>
              </a:rPr>
              <a:t>1</a:t>
            </a:r>
          </a:p>
        </p:txBody>
      </p:sp>
      <p:pic>
        <p:nvPicPr>
          <p:cNvPr id="8" name="Picture Placeholder 7">
            <a:extLst>
              <a:ext uri="{FF2B5EF4-FFF2-40B4-BE49-F238E27FC236}">
                <a16:creationId xmlns:a16="http://schemas.microsoft.com/office/drawing/2014/main" id="{BF5B10B6-8372-476A-9E25-084313482DE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283" r="1283"/>
          <a:stretch>
            <a:fillRect/>
          </a:stretch>
        </p:blipFill>
        <p:spPr>
          <a:xfrm>
            <a:off x="6932227" y="1105763"/>
            <a:ext cx="4441148" cy="4439602"/>
          </a:xfrm>
        </p:spPr>
      </p:pic>
      <p:pic>
        <p:nvPicPr>
          <p:cNvPr id="6" name="Picture 5">
            <a:extLst>
              <a:ext uri="{FF2B5EF4-FFF2-40B4-BE49-F238E27FC236}">
                <a16:creationId xmlns:a16="http://schemas.microsoft.com/office/drawing/2014/main" id="{30E63389-1536-410E-A480-BCA330A6832E}"/>
              </a:ext>
            </a:extLst>
          </p:cNvPr>
          <p:cNvPicPr>
            <a:picLocks noChangeAspect="1"/>
          </p:cNvPicPr>
          <p:nvPr/>
        </p:nvPicPr>
        <p:blipFill>
          <a:blip r:embed="rId4"/>
          <a:stretch>
            <a:fillRect/>
          </a:stretch>
        </p:blipFill>
        <p:spPr>
          <a:xfrm>
            <a:off x="519543" y="814712"/>
            <a:ext cx="6219825" cy="1047750"/>
          </a:xfrm>
          <a:prstGeom prst="rect">
            <a:avLst/>
          </a:prstGeom>
        </p:spPr>
      </p:pic>
      <p:sp>
        <p:nvSpPr>
          <p:cNvPr id="11" name="Rectangle 10">
            <a:extLst>
              <a:ext uri="{FF2B5EF4-FFF2-40B4-BE49-F238E27FC236}">
                <a16:creationId xmlns:a16="http://schemas.microsoft.com/office/drawing/2014/main" id="{8B0D5EC1-7F61-413D-BA1C-B721B8DEEE2A}"/>
              </a:ext>
            </a:extLst>
          </p:cNvPr>
          <p:cNvSpPr/>
          <p:nvPr/>
        </p:nvSpPr>
        <p:spPr>
          <a:xfrm>
            <a:off x="601958" y="2062821"/>
            <a:ext cx="6054993" cy="2525485"/>
          </a:xfrm>
          <a:prstGeom prst="rect">
            <a:avLst/>
          </a:prstGeom>
          <a:noFill/>
          <a:ln w="38100">
            <a:solidFill>
              <a:srgbClr val="0AA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3">
            <a:extLst>
              <a:ext uri="{FF2B5EF4-FFF2-40B4-BE49-F238E27FC236}">
                <a16:creationId xmlns:a16="http://schemas.microsoft.com/office/drawing/2014/main" id="{C783D684-F563-400A-A731-F4F5B877DCDD}"/>
              </a:ext>
            </a:extLst>
          </p:cNvPr>
          <p:cNvSpPr txBox="1">
            <a:spLocks/>
          </p:cNvSpPr>
          <p:nvPr/>
        </p:nvSpPr>
        <p:spPr>
          <a:xfrm>
            <a:off x="652005" y="2682303"/>
            <a:ext cx="5961403" cy="1761772"/>
          </a:xfrm>
          <a:prstGeom prst="rect">
            <a:avLst/>
          </a:prstGeom>
        </p:spPr>
        <p:txBody>
          <a:bodyPr vert="horz" lIns="91440" tIns="45720" rIns="91440" bIns="45720" numCol="2"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200" dirty="0">
                <a:solidFill>
                  <a:schemeClr val="tx1"/>
                </a:solidFill>
              </a:rPr>
              <a:t>Older age</a:t>
            </a:r>
          </a:p>
          <a:p>
            <a:pPr marL="457200" indent="-457200">
              <a:buFont typeface="Arial" panose="020B0604020202020204" pitchFamily="34" charset="0"/>
              <a:buChar char="•"/>
            </a:pPr>
            <a:r>
              <a:rPr lang="en-US" sz="2200" dirty="0">
                <a:solidFill>
                  <a:schemeClr val="tx1"/>
                </a:solidFill>
              </a:rPr>
              <a:t>Corticosteroids</a:t>
            </a:r>
          </a:p>
          <a:p>
            <a:pPr marL="457200" indent="-457200">
              <a:buFont typeface="Arial" panose="020B0604020202020204" pitchFamily="34" charset="0"/>
              <a:buChar char="•"/>
            </a:pPr>
            <a:r>
              <a:rPr lang="en-US" sz="2200" dirty="0">
                <a:solidFill>
                  <a:schemeClr val="tx1"/>
                </a:solidFill>
              </a:rPr>
              <a:t>Hypercapnia</a:t>
            </a:r>
          </a:p>
          <a:p>
            <a:pPr marL="457200" indent="-457200">
              <a:buFont typeface="Arial" panose="020B0604020202020204" pitchFamily="34" charset="0"/>
              <a:buChar char="•"/>
            </a:pPr>
            <a:r>
              <a:rPr lang="en-US" sz="2200" dirty="0">
                <a:solidFill>
                  <a:schemeClr val="tx1"/>
                </a:solidFill>
              </a:rPr>
              <a:t>Smoking</a:t>
            </a:r>
          </a:p>
          <a:p>
            <a:pPr marL="457200" indent="-457200">
              <a:buFont typeface="Arial" panose="020B0604020202020204" pitchFamily="34" charset="0"/>
              <a:buChar char="•"/>
            </a:pPr>
            <a:r>
              <a:rPr lang="en-US" sz="2200" dirty="0">
                <a:solidFill>
                  <a:schemeClr val="tx1"/>
                </a:solidFill>
              </a:rPr>
              <a:t>Excessive alcohol</a:t>
            </a:r>
          </a:p>
          <a:p>
            <a:pPr marL="457200" indent="-457200">
              <a:buFont typeface="Arial" panose="020B0604020202020204" pitchFamily="34" charset="0"/>
              <a:buChar char="•"/>
            </a:pPr>
            <a:r>
              <a:rPr lang="en-US" sz="2200" dirty="0">
                <a:solidFill>
                  <a:schemeClr val="tx1"/>
                </a:solidFill>
              </a:rPr>
              <a:t>Lack of exercise</a:t>
            </a:r>
          </a:p>
          <a:p>
            <a:pPr marL="457200" indent="-457200">
              <a:buFont typeface="Arial" panose="020B0604020202020204" pitchFamily="34" charset="0"/>
              <a:buChar char="•"/>
            </a:pPr>
            <a:r>
              <a:rPr lang="en-US" sz="2200" dirty="0">
                <a:solidFill>
                  <a:schemeClr val="tx1"/>
                </a:solidFill>
              </a:rPr>
              <a:t>Low Vitamin D</a:t>
            </a:r>
          </a:p>
          <a:p>
            <a:pPr marL="457200" indent="-457200">
              <a:buFont typeface="Arial" panose="020B0604020202020204" pitchFamily="34" charset="0"/>
              <a:buChar char="•"/>
            </a:pPr>
            <a:r>
              <a:rPr lang="en-US" sz="2200" dirty="0">
                <a:solidFill>
                  <a:schemeClr val="tx1"/>
                </a:solidFill>
              </a:rPr>
              <a:t>Low Calcium</a:t>
            </a:r>
          </a:p>
        </p:txBody>
      </p:sp>
      <p:sp>
        <p:nvSpPr>
          <p:cNvPr id="13" name="Text Placeholder 3">
            <a:extLst>
              <a:ext uri="{FF2B5EF4-FFF2-40B4-BE49-F238E27FC236}">
                <a16:creationId xmlns:a16="http://schemas.microsoft.com/office/drawing/2014/main" id="{C783D684-F563-400A-A731-F4F5B877DCDD}"/>
              </a:ext>
            </a:extLst>
          </p:cNvPr>
          <p:cNvSpPr txBox="1">
            <a:spLocks/>
          </p:cNvSpPr>
          <p:nvPr/>
        </p:nvSpPr>
        <p:spPr>
          <a:xfrm>
            <a:off x="695547" y="2178932"/>
            <a:ext cx="5961403" cy="4943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rPr>
              <a:t>Factors that weaken bones: </a:t>
            </a:r>
          </a:p>
          <a:p>
            <a:endParaRPr lang="en-US" dirty="0"/>
          </a:p>
        </p:txBody>
      </p:sp>
    </p:spTree>
    <p:extLst>
      <p:ext uri="{BB962C8B-B14F-4D97-AF65-F5344CB8AC3E}">
        <p14:creationId xmlns:p14="http://schemas.microsoft.com/office/powerpoint/2010/main" val="1806674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nutrition">
            <a:extLst>
              <a:ext uri="{FF2B5EF4-FFF2-40B4-BE49-F238E27FC236}">
                <a16:creationId xmlns:a16="http://schemas.microsoft.com/office/drawing/2014/main" id="{2A7797E9-1111-4B3D-97B4-711835E17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065" y="1987389"/>
            <a:ext cx="6191250"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81206610-8386-41D9-8C89-B6795A60A433}"/>
              </a:ext>
            </a:extLst>
          </p:cNvPr>
          <p:cNvSpPr>
            <a:spLocks noGrp="1"/>
          </p:cNvSpPr>
          <p:nvPr>
            <p:ph type="body" sz="quarter" idx="15"/>
          </p:nvPr>
        </p:nvSpPr>
        <p:spPr>
          <a:xfrm>
            <a:off x="914399" y="1986986"/>
            <a:ext cx="5392883" cy="3542376"/>
          </a:xfrm>
        </p:spPr>
        <p:txBody>
          <a:bodyPr numCol="1">
            <a:normAutofit/>
          </a:bodyPr>
          <a:lstStyle/>
          <a:p>
            <a:pPr marL="342900" indent="-342900">
              <a:buFont typeface="Arial" panose="020B0604020202020204" pitchFamily="34" charset="0"/>
              <a:buChar char="•"/>
            </a:pPr>
            <a:r>
              <a:rPr lang="en-US" sz="2400" dirty="0">
                <a:solidFill>
                  <a:schemeClr val="tx1"/>
                </a:solidFill>
              </a:rPr>
              <a:t>Why is nutrition so important?</a:t>
            </a:r>
          </a:p>
          <a:p>
            <a:pPr marL="342900" indent="-342900">
              <a:buFont typeface="Arial" panose="020B0604020202020204" pitchFamily="34" charset="0"/>
              <a:buChar char="•"/>
            </a:pPr>
            <a:r>
              <a:rPr lang="en-US" sz="2400" dirty="0">
                <a:solidFill>
                  <a:schemeClr val="tx1"/>
                </a:solidFill>
              </a:rPr>
              <a:t>Malnutrition and COPD</a:t>
            </a:r>
          </a:p>
          <a:p>
            <a:pPr marL="342900" indent="-342900">
              <a:buFont typeface="Arial" panose="020B0604020202020204" pitchFamily="34" charset="0"/>
              <a:buChar char="•"/>
            </a:pPr>
            <a:r>
              <a:rPr lang="en-US" sz="2400" dirty="0">
                <a:solidFill>
                  <a:schemeClr val="tx1"/>
                </a:solidFill>
              </a:rPr>
              <a:t>Basics of healthy eating</a:t>
            </a:r>
          </a:p>
          <a:p>
            <a:pPr marL="342900" indent="-342900">
              <a:buFont typeface="Arial" panose="020B0604020202020204" pitchFamily="34" charset="0"/>
              <a:buChar char="•"/>
            </a:pPr>
            <a:r>
              <a:rPr lang="en-US" sz="2400" dirty="0">
                <a:solidFill>
                  <a:schemeClr val="tx1"/>
                </a:solidFill>
              </a:rPr>
              <a:t>Special considerations with COPD</a:t>
            </a:r>
          </a:p>
          <a:p>
            <a:pPr marL="342900" indent="-342900">
              <a:buFont typeface="Arial" panose="020B0604020202020204" pitchFamily="34" charset="0"/>
              <a:buChar char="•"/>
            </a:pPr>
            <a:r>
              <a:rPr lang="en-US" sz="2400" dirty="0">
                <a:solidFill>
                  <a:schemeClr val="tx1"/>
                </a:solidFill>
              </a:rPr>
              <a:t>Eating hints</a:t>
            </a:r>
          </a:p>
          <a:p>
            <a:pPr marL="342900" indent="-342900">
              <a:buFont typeface="Arial" panose="020B0604020202020204" pitchFamily="34" charset="0"/>
              <a:buChar char="•"/>
            </a:pPr>
            <a:r>
              <a:rPr lang="en-US" sz="2400" dirty="0">
                <a:solidFill>
                  <a:schemeClr val="tx1"/>
                </a:solidFill>
              </a:rPr>
              <a:t>Meal/snack ideas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endParaRPr lang="en-US" sz="2400" dirty="0"/>
          </a:p>
        </p:txBody>
      </p:sp>
      <p:sp>
        <p:nvSpPr>
          <p:cNvPr id="6" name="Title 1">
            <a:extLst>
              <a:ext uri="{FF2B5EF4-FFF2-40B4-BE49-F238E27FC236}">
                <a16:creationId xmlns:a16="http://schemas.microsoft.com/office/drawing/2014/main" id="{1AEE5E84-943D-4692-A577-DE843AA05342}"/>
              </a:ext>
            </a:extLst>
          </p:cNvPr>
          <p:cNvSpPr txBox="1">
            <a:spLocks/>
          </p:cNvSpPr>
          <p:nvPr/>
        </p:nvSpPr>
        <p:spPr>
          <a:xfrm>
            <a:off x="914399" y="753290"/>
            <a:ext cx="5195455" cy="843112"/>
          </a:xfrm>
          <a:prstGeom prst="rect">
            <a:avLst/>
          </a:prstGeom>
          <a:noFill/>
          <a:ln w="88900">
            <a:solidFill>
              <a:srgbClr val="C6D9EF"/>
            </a:solidFill>
          </a:ln>
          <a:scene3d>
            <a:camera prst="orthographicFront"/>
            <a:lightRig rig="threePt" dir="t"/>
          </a:scene3d>
          <a:sp3d>
            <a:bevelT/>
          </a:sp3d>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600" b="1" kern="1200" spc="0">
                <a:solidFill>
                  <a:schemeClr val="tx2"/>
                </a:solidFill>
                <a:latin typeface="Calibri" panose="020F0502020204030204" pitchFamily="34" charset="0"/>
                <a:ea typeface="+mj-ea"/>
                <a:cs typeface="+mj-cs"/>
              </a:defRPr>
            </a:lvl1pPr>
          </a:lstStyle>
          <a:p>
            <a:pPr algn="ctr">
              <a:lnSpc>
                <a:spcPct val="100000"/>
              </a:lnSpc>
            </a:pPr>
            <a:r>
              <a:rPr lang="en-US" dirty="0"/>
              <a:t>Overview</a:t>
            </a:r>
          </a:p>
        </p:txBody>
      </p:sp>
    </p:spTree>
    <p:extLst>
      <p:ext uri="{BB962C8B-B14F-4D97-AF65-F5344CB8AC3E}">
        <p14:creationId xmlns:p14="http://schemas.microsoft.com/office/powerpoint/2010/main" val="1128763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0D8F87-3352-455F-9B15-021281CF99C3}"/>
              </a:ext>
            </a:extLst>
          </p:cNvPr>
          <p:cNvSpPr>
            <a:spLocks noGrp="1"/>
          </p:cNvSpPr>
          <p:nvPr>
            <p:ph type="body" sz="quarter" idx="15"/>
          </p:nvPr>
        </p:nvSpPr>
        <p:spPr>
          <a:xfrm>
            <a:off x="5737883" y="1734667"/>
            <a:ext cx="6010232" cy="2181551"/>
          </a:xfrm>
        </p:spPr>
        <p:txBody>
          <a:bodyPr>
            <a:noAutofit/>
          </a:bodyPr>
          <a:lstStyle/>
          <a:p>
            <a:r>
              <a:rPr lang="en-US" sz="2400" dirty="0">
                <a:solidFill>
                  <a:schemeClr val="tx1"/>
                </a:solidFill>
              </a:rPr>
              <a:t>Sodium (salt): 2300 mg per day or less.</a:t>
            </a:r>
          </a:p>
          <a:p>
            <a:r>
              <a:rPr lang="en-US" sz="2400" dirty="0">
                <a:solidFill>
                  <a:schemeClr val="tx1"/>
                </a:solidFill>
              </a:rPr>
              <a:t>Added sugar: Avoid foods and drinks with added sugar, except the occasional treat.</a:t>
            </a:r>
          </a:p>
          <a:p>
            <a:r>
              <a:rPr lang="en-US" sz="2400" dirty="0">
                <a:solidFill>
                  <a:schemeClr val="tx1"/>
                </a:solidFill>
              </a:rPr>
              <a:t>Alcohol: If you don’t drink, don’t start. If you do, keep it light.</a:t>
            </a:r>
          </a:p>
        </p:txBody>
      </p:sp>
      <p:pic>
        <p:nvPicPr>
          <p:cNvPr id="6" name="Picture 5">
            <a:extLst>
              <a:ext uri="{FF2B5EF4-FFF2-40B4-BE49-F238E27FC236}">
                <a16:creationId xmlns:a16="http://schemas.microsoft.com/office/drawing/2014/main" id="{8D4008BA-3CB9-4655-9135-F1205796AB7B}"/>
              </a:ext>
            </a:extLst>
          </p:cNvPr>
          <p:cNvPicPr>
            <a:picLocks noChangeAspect="1"/>
          </p:cNvPicPr>
          <p:nvPr/>
        </p:nvPicPr>
        <p:blipFill>
          <a:blip r:embed="rId3"/>
          <a:stretch>
            <a:fillRect/>
          </a:stretch>
        </p:blipFill>
        <p:spPr>
          <a:xfrm>
            <a:off x="5624748" y="594505"/>
            <a:ext cx="6172200" cy="1038225"/>
          </a:xfrm>
          <a:prstGeom prst="rect">
            <a:avLst/>
          </a:prstGeom>
        </p:spPr>
      </p:pic>
      <p:sp>
        <p:nvSpPr>
          <p:cNvPr id="7" name="Rectangle 6">
            <a:extLst>
              <a:ext uri="{FF2B5EF4-FFF2-40B4-BE49-F238E27FC236}">
                <a16:creationId xmlns:a16="http://schemas.microsoft.com/office/drawing/2014/main" id="{55177200-2536-451A-BE07-6D1EB255C871}"/>
              </a:ext>
            </a:extLst>
          </p:cNvPr>
          <p:cNvSpPr/>
          <p:nvPr/>
        </p:nvSpPr>
        <p:spPr>
          <a:xfrm>
            <a:off x="5737882" y="3829896"/>
            <a:ext cx="6059065" cy="2300852"/>
          </a:xfrm>
          <a:prstGeom prst="rect">
            <a:avLst/>
          </a:prstGeom>
          <a:noFill/>
          <a:ln w="38100">
            <a:solidFill>
              <a:srgbClr val="0AA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5451E8C5-864B-4591-B479-82C7AA031E77}"/>
              </a:ext>
            </a:extLst>
          </p:cNvPr>
          <p:cNvSpPr txBox="1">
            <a:spLocks/>
          </p:cNvSpPr>
          <p:nvPr/>
        </p:nvSpPr>
        <p:spPr>
          <a:xfrm>
            <a:off x="5786712" y="3916218"/>
            <a:ext cx="5961403" cy="22145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rPr>
              <a:t>Tips: </a:t>
            </a:r>
          </a:p>
          <a:p>
            <a:pPr marL="457200" indent="-457200">
              <a:buFont typeface="Arial" panose="020B0604020202020204" pitchFamily="34" charset="0"/>
              <a:buChar char="•"/>
            </a:pPr>
            <a:r>
              <a:rPr lang="en-US" sz="2400" dirty="0">
                <a:solidFill>
                  <a:schemeClr val="tx1"/>
                </a:solidFill>
              </a:rPr>
              <a:t>Get plenty of fluids</a:t>
            </a:r>
          </a:p>
          <a:p>
            <a:pPr marL="457200" indent="-457200">
              <a:buFont typeface="Arial" panose="020B0604020202020204" pitchFamily="34" charset="0"/>
              <a:buChar char="•"/>
            </a:pPr>
            <a:r>
              <a:rPr lang="en-US" sz="2400" dirty="0">
                <a:solidFill>
                  <a:schemeClr val="tx1"/>
                </a:solidFill>
              </a:rPr>
              <a:t>Check nutrition labels</a:t>
            </a:r>
          </a:p>
          <a:p>
            <a:pPr marL="457200" indent="-457200">
              <a:buFont typeface="Arial" panose="020B0604020202020204" pitchFamily="34" charset="0"/>
              <a:buChar char="•"/>
            </a:pPr>
            <a:r>
              <a:rPr lang="en-US" sz="2400" dirty="0">
                <a:solidFill>
                  <a:schemeClr val="tx1"/>
                </a:solidFill>
              </a:rPr>
              <a:t>Use herbs and spices to flavor foods</a:t>
            </a:r>
          </a:p>
          <a:p>
            <a:pPr marL="457200" indent="-457200">
              <a:buFont typeface="Arial" panose="020B0604020202020204" pitchFamily="34" charset="0"/>
              <a:buChar char="•"/>
            </a:pPr>
            <a:endParaRPr lang="en-US" dirty="0">
              <a:solidFill>
                <a:schemeClr val="tx1"/>
              </a:solidFill>
            </a:endParaRPr>
          </a:p>
          <a:p>
            <a:endParaRPr lang="en-US" dirty="0"/>
          </a:p>
        </p:txBody>
      </p:sp>
      <p:pic>
        <p:nvPicPr>
          <p:cNvPr id="11" name="Picture Placeholder 10">
            <a:extLst>
              <a:ext uri="{FF2B5EF4-FFF2-40B4-BE49-F238E27FC236}">
                <a16:creationId xmlns:a16="http://schemas.microsoft.com/office/drawing/2014/main" id="{31ACF672-65BA-4842-8CC7-AB4515A51939}"/>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6540" r="16540"/>
          <a:stretch>
            <a:fillRect/>
          </a:stretch>
        </p:blipFill>
        <p:spPr>
          <a:xfrm>
            <a:off x="669656" y="1113617"/>
            <a:ext cx="4441148" cy="4439602"/>
          </a:xfrm>
          <a:effectLst>
            <a:innerShdw blurRad="469900">
              <a:prstClr val="black"/>
            </a:innerShdw>
          </a:effectLst>
        </p:spPr>
      </p:pic>
    </p:spTree>
    <p:extLst>
      <p:ext uri="{BB962C8B-B14F-4D97-AF65-F5344CB8AC3E}">
        <p14:creationId xmlns:p14="http://schemas.microsoft.com/office/powerpoint/2010/main" val="773652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5.walmartimages.com/asr/19ce8904-7c3e-43a6-8e02-1ea59f17110f_1.ce3547b2dcb6f4cedaa743577220aa61.jpeg?odnWidth=undefined&amp;odnHeight=undefined&amp;odnBg=ffffff">
            <a:extLst>
              <a:ext uri="{FF2B5EF4-FFF2-40B4-BE49-F238E27FC236}">
                <a16:creationId xmlns:a16="http://schemas.microsoft.com/office/drawing/2014/main" id="{FDAA97F7-7328-44DA-B659-AC42D3B1E5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3386" r="853" b="4411"/>
          <a:stretch/>
        </p:blipFill>
        <p:spPr bwMode="auto">
          <a:xfrm>
            <a:off x="7850866" y="1638300"/>
            <a:ext cx="2960009" cy="2752725"/>
          </a:xfrm>
          <a:prstGeom prst="rect">
            <a:avLst/>
          </a:prstGeom>
          <a:ln>
            <a:noFill/>
          </a:ln>
          <a:effectLst>
            <a:outerShdw blurRad="203200" dist="139700" dir="2700000" sx="97000" sy="97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B6911F-1D7E-49AA-98CC-CC86A4AE84FF}"/>
              </a:ext>
            </a:extLst>
          </p:cNvPr>
          <p:cNvSpPr>
            <a:spLocks noGrp="1"/>
          </p:cNvSpPr>
          <p:nvPr>
            <p:ph type="title"/>
          </p:nvPr>
        </p:nvSpPr>
        <p:spPr>
          <a:xfrm>
            <a:off x="519545" y="671728"/>
            <a:ext cx="11076710" cy="1042658"/>
          </a:xfrm>
        </p:spPr>
        <p:txBody>
          <a:bodyPr/>
          <a:lstStyle/>
          <a:p>
            <a:r>
              <a:rPr lang="en-US" dirty="0"/>
              <a:t>Medical Nutrition Supplements</a:t>
            </a:r>
          </a:p>
        </p:txBody>
      </p:sp>
      <p:sp>
        <p:nvSpPr>
          <p:cNvPr id="4" name="Text Placeholder 3">
            <a:extLst>
              <a:ext uri="{FF2B5EF4-FFF2-40B4-BE49-F238E27FC236}">
                <a16:creationId xmlns:a16="http://schemas.microsoft.com/office/drawing/2014/main" id="{84931FBE-A6CE-4A40-BC4E-8AEBB3489D5B}"/>
              </a:ext>
            </a:extLst>
          </p:cNvPr>
          <p:cNvSpPr txBox="1">
            <a:spLocks/>
          </p:cNvSpPr>
          <p:nvPr/>
        </p:nvSpPr>
        <p:spPr>
          <a:xfrm>
            <a:off x="634942" y="1896895"/>
            <a:ext cx="6010232" cy="47759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rPr>
              <a:t>Why?</a:t>
            </a:r>
          </a:p>
          <a:p>
            <a:endParaRPr lang="en-US" sz="2400" dirty="0">
              <a:solidFill>
                <a:schemeClr val="tx1"/>
              </a:solidFill>
            </a:endParaRPr>
          </a:p>
        </p:txBody>
      </p:sp>
      <p:sp>
        <p:nvSpPr>
          <p:cNvPr id="5" name="Text Placeholder 3">
            <a:extLst>
              <a:ext uri="{FF2B5EF4-FFF2-40B4-BE49-F238E27FC236}">
                <a16:creationId xmlns:a16="http://schemas.microsoft.com/office/drawing/2014/main" id="{5C527D71-EE92-4C37-BF6A-75AF9F8B85E8}"/>
              </a:ext>
            </a:extLst>
          </p:cNvPr>
          <p:cNvSpPr txBox="1">
            <a:spLocks/>
          </p:cNvSpPr>
          <p:nvPr/>
        </p:nvSpPr>
        <p:spPr>
          <a:xfrm>
            <a:off x="634942" y="2512751"/>
            <a:ext cx="6010232" cy="279403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solidFill>
              </a:rPr>
              <a:t>Increase calorie intake</a:t>
            </a:r>
          </a:p>
          <a:p>
            <a:pPr marL="342900" indent="-342900">
              <a:buFont typeface="Arial" panose="020B0604020202020204" pitchFamily="34" charset="0"/>
              <a:buChar char="•"/>
            </a:pPr>
            <a:r>
              <a:rPr lang="en-US" sz="2400" dirty="0">
                <a:solidFill>
                  <a:schemeClr val="tx1"/>
                </a:solidFill>
              </a:rPr>
              <a:t>More weight gain when combined with exercise</a:t>
            </a:r>
            <a:r>
              <a:rPr lang="en-US" sz="2400" baseline="30000" dirty="0">
                <a:solidFill>
                  <a:schemeClr val="tx1"/>
                </a:solidFill>
              </a:rPr>
              <a:t>1</a:t>
            </a:r>
          </a:p>
          <a:p>
            <a:pPr marL="342900" indent="-342900">
              <a:buFont typeface="Arial" panose="020B0604020202020204" pitchFamily="34" charset="0"/>
              <a:buChar char="•"/>
            </a:pPr>
            <a:r>
              <a:rPr lang="en-US" sz="2400" dirty="0">
                <a:solidFill>
                  <a:schemeClr val="tx1"/>
                </a:solidFill>
              </a:rPr>
              <a:t>Provide vitamins &amp; minerals of concern</a:t>
            </a:r>
          </a:p>
          <a:p>
            <a:pPr marL="342900" indent="-342900">
              <a:buFont typeface="Arial" panose="020B0604020202020204" pitchFamily="34" charset="0"/>
              <a:buChar char="•"/>
            </a:pPr>
            <a:r>
              <a:rPr lang="en-US" sz="2400" dirty="0">
                <a:solidFill>
                  <a:schemeClr val="tx1"/>
                </a:solidFill>
              </a:rPr>
              <a:t>Effective with poor appetite and energy levels</a:t>
            </a:r>
          </a:p>
        </p:txBody>
      </p:sp>
      <p:pic>
        <p:nvPicPr>
          <p:cNvPr id="1026" name="Picture 2" descr="Image result for boost nutrition">
            <a:extLst>
              <a:ext uri="{FF2B5EF4-FFF2-40B4-BE49-F238E27FC236}">
                <a16:creationId xmlns:a16="http://schemas.microsoft.com/office/drawing/2014/main" id="{D3FF899A-5B04-4EB7-B190-704CA349B19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300" b="95710" l="9585" r="89457">
                        <a14:foregroundMark x1="80735" y1="49281" x2="81050" y2="51155"/>
                        <a14:foregroundMark x1="79914" y1="44394" x2="79991" y2="44854"/>
                        <a14:foregroundMark x1="79553" y1="42244" x2="79767" y2="43519"/>
                        <a14:foregroundMark x1="83441" y1="88446" x2="71885" y2="96700"/>
                        <a14:foregroundMark x1="71885" y1="96700" x2="43450" y2="97030"/>
                        <a14:foregroundMark x1="43450" y1="97030" x2="17572" y2="93399"/>
                        <a14:foregroundMark x1="19773" y1="43244" x2="20128" y2="35149"/>
                        <a14:foregroundMark x1="19298" y1="54062" x2="19590" y2="47409"/>
                        <a14:foregroundMark x1="18724" y1="67139" x2="19174" y2="56880"/>
                        <a14:foregroundMark x1="17572" y1="93399" x2="18624" y2="69408"/>
                        <a14:foregroundMark x1="20128" y1="35149" x2="27476" y2="22442"/>
                        <a14:foregroundMark x1="26839" y1="16976" x2="25879" y2="8746"/>
                        <a14:foregroundMark x1="27043" y1="18729" x2="26981" y2="18197"/>
                        <a14:foregroundMark x1="27476" y1="22442" x2="27067" y2="18936"/>
                        <a14:foregroundMark x1="25879" y1="8746" x2="49840" y2="3795"/>
                        <a14:foregroundMark x1="49840" y1="3795" x2="74441" y2="7591"/>
                        <a14:foregroundMark x1="72209" y1="16604" x2="70927" y2="21782"/>
                        <a14:foregroundMark x1="74441" y1="7591" x2="72384" y2="15897"/>
                        <a14:foregroundMark x1="70927" y1="21782" x2="85304" y2="33993"/>
                        <a14:foregroundMark x1="85304" y1="33993" x2="81162" y2="44127"/>
                        <a14:foregroundMark x1="79233" y1="48845" x2="81063" y2="51155"/>
                        <a14:foregroundMark x1="43131" y1="50825" x2="53674" y2="64356"/>
                        <a14:foregroundMark x1="53674" y1="64356" x2="63259" y2="51980"/>
                        <a14:foregroundMark x1="63259" y1="51980" x2="57508" y2="58581"/>
                        <a14:foregroundMark x1="44089" y1="3465" x2="62300" y2="4620"/>
                        <a14:foregroundMark x1="39297" y1="94884" x2="62939" y2="95710"/>
                        <a14:foregroundMark x1="25879" y1="52475" x2="23642" y2="49175"/>
                        <a14:foregroundMark x1="22045" y1="95380" x2="16294" y2="87624"/>
                        <a14:foregroundMark x1="17476" y1="56933" x2="17252" y2="56436"/>
                        <a14:foregroundMark x1="20447" y1="63531" x2="18167" y2="58468"/>
                        <a14:foregroundMark x1="80438" y1="61056" x2="80831" y2="63696"/>
                        <a14:backgroundMark x1="27157" y1="18482" x2="27157" y2="17492"/>
                        <a14:backgroundMark x1="27157" y1="18152" x2="26518" y2="16172"/>
                        <a14:backgroundMark x1="27157" y1="15842" x2="24601" y2="14521"/>
                        <a14:backgroundMark x1="27157" y1="21452" x2="27157" y2="18482"/>
                        <a14:backgroundMark x1="17572" y1="59406" x2="18211" y2="55776"/>
                        <a14:backgroundMark x1="73163" y1="18152" x2="73163" y2="17162"/>
                        <a14:backgroundMark x1="72524" y1="18152" x2="72524" y2="16172"/>
                        <a14:backgroundMark x1="81470" y1="45875" x2="79553" y2="43894"/>
                        <a14:backgroundMark x1="80831" y1="44554" x2="82748" y2="43234"/>
                        <a14:backgroundMark x1="80831" y1="44224" x2="82748" y2="42244"/>
                        <a14:backgroundMark x1="19489" y1="44884" x2="22684" y2="45215"/>
                        <a14:backgroundMark x1="20767" y1="44554" x2="18211" y2="42574"/>
                        <a14:backgroundMark x1="27796" y1="19802" x2="26518" y2="18152"/>
                        <a14:backgroundMark x1="84026" y1="68977" x2="82114" y2="63646"/>
                        <a14:backgroundMark x1="84026" y1="59254" x2="84026" y2="59076"/>
                        <a14:backgroundMark x1="84026" y1="65347" x2="84026" y2="63570"/>
                        <a14:backgroundMark x1="84665" y1="65017" x2="83559" y2="63588"/>
                        <a14:backgroundMark x1="87540" y1="84818" x2="85304" y2="69637"/>
                        <a14:backgroundMark x1="88179" y1="86799" x2="87540" y2="69637"/>
                        <a14:backgroundMark x1="86901" y1="82343" x2="85942" y2="76238"/>
                        <a14:backgroundMark x1="86901" y1="86469" x2="87540" y2="80363"/>
                        <a14:backgroundMark x1="85942" y1="83993" x2="87540" y2="82343"/>
                        <a14:backgroundMark x1="85304" y1="80693" x2="87540" y2="88119"/>
                        <a14:backgroundMark x1="84345" y1="70132" x2="85304" y2="76568"/>
                        <a14:backgroundMark x1="83706" y1="68812" x2="85942" y2="72607"/>
                        <a14:backgroundMark x1="82748" y1="63531" x2="84345" y2="66337"/>
                        <a14:backgroundMark x1="83706" y1="51155" x2="83706" y2="61056"/>
                        <a14:backgroundMark x1="80511" y1="44719" x2="84345" y2="48350"/>
                        <a14:backgroundMark x1="18530" y1="67162" x2="19489" y2="69307"/>
                      </a14:backgroundRemoval>
                    </a14:imgEffect>
                  </a14:imgLayer>
                </a14:imgProps>
              </a:ext>
              <a:ext uri="{28A0092B-C50C-407E-A947-70E740481C1C}">
                <a14:useLocalDpi xmlns:a14="http://schemas.microsoft.com/office/drawing/2010/main" val="0"/>
              </a:ext>
            </a:extLst>
          </a:blip>
          <a:srcRect/>
          <a:stretch>
            <a:fillRect/>
          </a:stretch>
        </p:blipFill>
        <p:spPr bwMode="auto">
          <a:xfrm>
            <a:off x="7873654" y="3066467"/>
            <a:ext cx="1200860" cy="2324987"/>
          </a:xfrm>
          <a:prstGeom prst="rect">
            <a:avLst/>
          </a:prstGeom>
          <a:ln>
            <a:noFill/>
          </a:ln>
          <a:effectLst>
            <a:outerShdw blurRad="203200" dist="139700" dir="2700000" sx="97000" sy="97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ensure nutrition">
            <a:extLst>
              <a:ext uri="{FF2B5EF4-FFF2-40B4-BE49-F238E27FC236}">
                <a16:creationId xmlns:a16="http://schemas.microsoft.com/office/drawing/2014/main" id="{138F1A35-0594-4828-B47D-2CC0CD405FD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412" b="92941" l="10000" r="90000">
                        <a14:foregroundMark x1="71136" y1="22353" x2="59545" y2="31529"/>
                        <a14:foregroundMark x1="59545" y1="31529" x2="59318" y2="45412"/>
                        <a14:foregroundMark x1="59318" y1="45412" x2="59545" y2="45647"/>
                        <a14:foregroundMark x1="60227" y1="16706" x2="68182" y2="5647"/>
                        <a14:foregroundMark x1="68182" y1="5647" x2="76364" y2="7294"/>
                        <a14:foregroundMark x1="55000" y1="90118" x2="78636" y2="92000"/>
                        <a14:foregroundMark x1="25455" y1="92471" x2="26591" y2="92941"/>
                        <a14:foregroundMark x1="20455" y1="88000" x2="19318" y2="88000"/>
                      </a14:backgroundRemoval>
                    </a14:imgEffect>
                  </a14:imgLayer>
                </a14:imgProps>
              </a:ext>
              <a:ext uri="{28A0092B-C50C-407E-A947-70E740481C1C}">
                <a14:useLocalDpi xmlns:a14="http://schemas.microsoft.com/office/drawing/2010/main" val="0"/>
              </a:ext>
            </a:extLst>
          </a:blip>
          <a:srcRect/>
          <a:stretch>
            <a:fillRect/>
          </a:stretch>
        </p:blipFill>
        <p:spPr bwMode="auto">
          <a:xfrm>
            <a:off x="7894501" y="3341583"/>
            <a:ext cx="2563221" cy="2475839"/>
          </a:xfrm>
          <a:prstGeom prst="rect">
            <a:avLst/>
          </a:prstGeom>
          <a:ln>
            <a:noFill/>
          </a:ln>
          <a:effectLst>
            <a:outerShdw blurRad="203200" dist="139700" dir="2700000" sx="97000" sy="97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855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369B0B-C192-409D-8810-8AD8CE7884CD}"/>
              </a:ext>
            </a:extLst>
          </p:cNvPr>
          <p:cNvSpPr txBox="1">
            <a:spLocks/>
          </p:cNvSpPr>
          <p:nvPr/>
        </p:nvSpPr>
        <p:spPr>
          <a:xfrm>
            <a:off x="824345" y="685730"/>
            <a:ext cx="3176735" cy="1042658"/>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kern="1200" spc="0" baseline="0">
                <a:solidFill>
                  <a:schemeClr val="tx2"/>
                </a:solidFill>
                <a:latin typeface="Calibri" panose="020F0502020204030204" pitchFamily="34" charset="0"/>
                <a:ea typeface="+mj-ea"/>
                <a:cs typeface="+mj-cs"/>
              </a:defRPr>
            </a:lvl1pPr>
          </a:lstStyle>
          <a:p>
            <a:r>
              <a:rPr lang="en-US" dirty="0"/>
              <a:t>Poor Appetite</a:t>
            </a:r>
          </a:p>
        </p:txBody>
      </p:sp>
      <p:sp>
        <p:nvSpPr>
          <p:cNvPr id="11" name="Title 1">
            <a:extLst>
              <a:ext uri="{FF2B5EF4-FFF2-40B4-BE49-F238E27FC236}">
                <a16:creationId xmlns:a16="http://schemas.microsoft.com/office/drawing/2014/main" id="{5F516648-D2F7-41B2-B547-7AC24FEDAF18}"/>
              </a:ext>
            </a:extLst>
          </p:cNvPr>
          <p:cNvSpPr txBox="1">
            <a:spLocks/>
          </p:cNvSpPr>
          <p:nvPr/>
        </p:nvSpPr>
        <p:spPr>
          <a:xfrm>
            <a:off x="6479185" y="685730"/>
            <a:ext cx="3202303" cy="1042658"/>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kern="1200" spc="0" baseline="0">
                <a:solidFill>
                  <a:schemeClr val="tx2"/>
                </a:solidFill>
                <a:latin typeface="Calibri" panose="020F0502020204030204" pitchFamily="34" charset="0"/>
                <a:ea typeface="+mj-ea"/>
                <a:cs typeface="+mj-cs"/>
              </a:defRPr>
            </a:lvl1pPr>
          </a:lstStyle>
          <a:p>
            <a:r>
              <a:rPr lang="en-US" dirty="0"/>
              <a:t>Low Energy</a:t>
            </a:r>
          </a:p>
        </p:txBody>
      </p:sp>
      <p:sp>
        <p:nvSpPr>
          <p:cNvPr id="12" name="Text Placeholder 3">
            <a:extLst>
              <a:ext uri="{FF2B5EF4-FFF2-40B4-BE49-F238E27FC236}">
                <a16:creationId xmlns:a16="http://schemas.microsoft.com/office/drawing/2014/main" id="{6B50185C-8317-492C-A406-4149BC899C23}"/>
              </a:ext>
            </a:extLst>
          </p:cNvPr>
          <p:cNvSpPr txBox="1">
            <a:spLocks/>
          </p:cNvSpPr>
          <p:nvPr/>
        </p:nvSpPr>
        <p:spPr>
          <a:xfrm>
            <a:off x="519545" y="1983363"/>
            <a:ext cx="4982897" cy="4192848"/>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solidFill>
              </a:rPr>
              <a:t>Eat 4-6 small meals a day</a:t>
            </a:r>
          </a:p>
          <a:p>
            <a:pPr marL="342900" indent="-342900">
              <a:buFont typeface="Arial" panose="020B0604020202020204" pitchFamily="34" charset="0"/>
              <a:buChar char="•"/>
            </a:pPr>
            <a:r>
              <a:rPr lang="en-US" sz="2400" dirty="0">
                <a:solidFill>
                  <a:schemeClr val="tx1"/>
                </a:solidFill>
              </a:rPr>
              <a:t>Limit liquids with meals</a:t>
            </a:r>
          </a:p>
          <a:p>
            <a:pPr marL="342900" indent="-342900">
              <a:buFont typeface="Arial" panose="020B0604020202020204" pitchFamily="34" charset="0"/>
              <a:buChar char="•"/>
            </a:pPr>
            <a:r>
              <a:rPr lang="en-US" sz="2400" dirty="0">
                <a:solidFill>
                  <a:schemeClr val="tx1"/>
                </a:solidFill>
              </a:rPr>
              <a:t>Eat more in the morning if you’re usually too tired to eat later in the day</a:t>
            </a:r>
          </a:p>
          <a:p>
            <a:pPr marL="342900" indent="-342900">
              <a:buFont typeface="Arial" panose="020B0604020202020204" pitchFamily="34" charset="0"/>
              <a:buChar char="•"/>
            </a:pPr>
            <a:r>
              <a:rPr lang="en-US" sz="2400" dirty="0">
                <a:solidFill>
                  <a:schemeClr val="tx1"/>
                </a:solidFill>
              </a:rPr>
              <a:t>Drink nutrition supplement at night to avoid feeling full during the day</a:t>
            </a:r>
            <a:r>
              <a:rPr lang="en-US" sz="2400" baseline="30000" dirty="0">
                <a:solidFill>
                  <a:schemeClr val="tx1"/>
                </a:solidFill>
              </a:rPr>
              <a:t>7</a:t>
            </a:r>
          </a:p>
          <a:p>
            <a:pPr marL="342900" indent="-342900">
              <a:buFont typeface="Arial" panose="020B0604020202020204" pitchFamily="34" charset="0"/>
              <a:buChar char="•"/>
            </a:pPr>
            <a:r>
              <a:rPr lang="en-US" sz="2400" dirty="0">
                <a:solidFill>
                  <a:schemeClr val="tx1"/>
                </a:solidFill>
              </a:rPr>
              <a:t>Medication to stimulate appetite may be recommended</a:t>
            </a:r>
            <a:r>
              <a:rPr lang="en-US" sz="2400" baseline="30000" dirty="0">
                <a:solidFill>
                  <a:schemeClr val="tx1"/>
                </a:solidFill>
              </a:rPr>
              <a:t>4</a:t>
            </a:r>
          </a:p>
        </p:txBody>
      </p:sp>
      <p:sp>
        <p:nvSpPr>
          <p:cNvPr id="13" name="Text Placeholder 3">
            <a:extLst>
              <a:ext uri="{FF2B5EF4-FFF2-40B4-BE49-F238E27FC236}">
                <a16:creationId xmlns:a16="http://schemas.microsoft.com/office/drawing/2014/main" id="{8A09C726-196B-44E0-826E-D1CF6BE94DAD}"/>
              </a:ext>
            </a:extLst>
          </p:cNvPr>
          <p:cNvSpPr txBox="1">
            <a:spLocks/>
          </p:cNvSpPr>
          <p:nvPr/>
        </p:nvSpPr>
        <p:spPr>
          <a:xfrm>
            <a:off x="6174386" y="1983362"/>
            <a:ext cx="5023003" cy="396826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solidFill>
              </a:rPr>
              <a:t>Plan and prepare meals ahead</a:t>
            </a:r>
          </a:p>
          <a:p>
            <a:pPr marL="342900" indent="-342900">
              <a:buFont typeface="Arial" panose="020B0604020202020204" pitchFamily="34" charset="0"/>
              <a:buChar char="•"/>
            </a:pPr>
            <a:r>
              <a:rPr lang="en-US" sz="2400" dirty="0">
                <a:solidFill>
                  <a:schemeClr val="tx1"/>
                </a:solidFill>
              </a:rPr>
              <a:t>Choose foods that are easy to prepare</a:t>
            </a:r>
            <a:r>
              <a:rPr lang="en-US" sz="2400" baseline="30000" dirty="0">
                <a:solidFill>
                  <a:schemeClr val="tx1"/>
                </a:solidFill>
              </a:rPr>
              <a:t>7</a:t>
            </a:r>
          </a:p>
          <a:p>
            <a:pPr marL="342900" indent="-342900">
              <a:buFont typeface="Arial" panose="020B0604020202020204" pitchFamily="34" charset="0"/>
              <a:buChar char="•"/>
            </a:pPr>
            <a:r>
              <a:rPr lang="en-US" sz="2400" dirty="0">
                <a:solidFill>
                  <a:schemeClr val="tx1"/>
                </a:solidFill>
              </a:rPr>
              <a:t>Use small appliances that make cooking easier</a:t>
            </a:r>
          </a:p>
          <a:p>
            <a:pPr marL="342900" indent="-342900">
              <a:buFont typeface="Arial" panose="020B0604020202020204" pitchFamily="34" charset="0"/>
              <a:buChar char="•"/>
            </a:pPr>
            <a:r>
              <a:rPr lang="en-US" sz="2400" dirty="0">
                <a:solidFill>
                  <a:schemeClr val="tx1"/>
                </a:solidFill>
              </a:rPr>
              <a:t>Ask for help</a:t>
            </a:r>
          </a:p>
          <a:p>
            <a:pPr marL="342900" indent="-342900">
              <a:buFont typeface="Arial" panose="020B0604020202020204" pitchFamily="34" charset="0"/>
              <a:buChar char="•"/>
            </a:pPr>
            <a:r>
              <a:rPr lang="en-US" sz="2400" dirty="0">
                <a:solidFill>
                  <a:schemeClr val="tx1"/>
                </a:solidFill>
              </a:rPr>
              <a:t>Eat slowly, chew food well</a:t>
            </a:r>
            <a:r>
              <a:rPr lang="en-US" sz="2400" baseline="30000" dirty="0">
                <a:solidFill>
                  <a:schemeClr val="tx1"/>
                </a:solidFill>
              </a:rPr>
              <a:t>6</a:t>
            </a:r>
          </a:p>
          <a:p>
            <a:pPr marL="342900" indent="-342900">
              <a:buFont typeface="Arial" panose="020B0604020202020204" pitchFamily="34" charset="0"/>
              <a:buChar char="•"/>
            </a:pPr>
            <a:r>
              <a:rPr lang="en-US" sz="2400" dirty="0">
                <a:solidFill>
                  <a:schemeClr val="tx1"/>
                </a:solidFill>
              </a:rPr>
              <a:t>Use supplemental oxygen as prescribed</a:t>
            </a:r>
            <a:r>
              <a:rPr lang="en-US" sz="2400" baseline="30000" dirty="0">
                <a:solidFill>
                  <a:schemeClr val="tx1"/>
                </a:solidFill>
              </a:rPr>
              <a:t>1</a:t>
            </a:r>
          </a:p>
        </p:txBody>
      </p:sp>
    </p:spTree>
    <p:extLst>
      <p:ext uri="{BB962C8B-B14F-4D97-AF65-F5344CB8AC3E}">
        <p14:creationId xmlns:p14="http://schemas.microsoft.com/office/powerpoint/2010/main" val="596909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369B0B-C192-409D-8810-8AD8CE7884CD}"/>
              </a:ext>
            </a:extLst>
          </p:cNvPr>
          <p:cNvSpPr txBox="1">
            <a:spLocks/>
          </p:cNvSpPr>
          <p:nvPr/>
        </p:nvSpPr>
        <p:spPr>
          <a:xfrm>
            <a:off x="579179" y="675791"/>
            <a:ext cx="8916003" cy="1042658"/>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kern="1200" spc="0" baseline="0">
                <a:solidFill>
                  <a:schemeClr val="tx2"/>
                </a:solidFill>
                <a:latin typeface="Calibri" panose="020F0502020204030204" pitchFamily="34" charset="0"/>
                <a:ea typeface="+mj-ea"/>
                <a:cs typeface="+mj-cs"/>
              </a:defRPr>
            </a:lvl1pPr>
          </a:lstStyle>
          <a:p>
            <a:r>
              <a:rPr lang="en-US" dirty="0"/>
              <a:t>Power Packing</a:t>
            </a:r>
          </a:p>
        </p:txBody>
      </p:sp>
      <p:sp>
        <p:nvSpPr>
          <p:cNvPr id="12" name="Text Placeholder 3">
            <a:extLst>
              <a:ext uri="{FF2B5EF4-FFF2-40B4-BE49-F238E27FC236}">
                <a16:creationId xmlns:a16="http://schemas.microsoft.com/office/drawing/2014/main" id="{6B50185C-8317-492C-A406-4149BC899C23}"/>
              </a:ext>
            </a:extLst>
          </p:cNvPr>
          <p:cNvSpPr txBox="1">
            <a:spLocks/>
          </p:cNvSpPr>
          <p:nvPr/>
        </p:nvSpPr>
        <p:spPr>
          <a:xfrm>
            <a:off x="579179" y="1794520"/>
            <a:ext cx="10721611" cy="4192848"/>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rPr>
              <a:t>Power packing is a way to add calories and protein to foods without adding volume</a:t>
            </a:r>
          </a:p>
          <a:p>
            <a:pPr marL="342900" indent="-342900">
              <a:buFont typeface="Arial" panose="020B0604020202020204" pitchFamily="34" charset="0"/>
              <a:buChar char="•"/>
            </a:pPr>
            <a:r>
              <a:rPr lang="en-US" sz="2400" dirty="0">
                <a:solidFill>
                  <a:schemeClr val="tx1"/>
                </a:solidFill>
              </a:rPr>
              <a:t>Use more cooking oil or </a:t>
            </a:r>
            <a:r>
              <a:rPr lang="en-US" sz="2400">
                <a:solidFill>
                  <a:schemeClr val="tx1"/>
                </a:solidFill>
              </a:rPr>
              <a:t>heart-healthy spread on </a:t>
            </a:r>
            <a:r>
              <a:rPr lang="en-US" sz="2400" dirty="0">
                <a:solidFill>
                  <a:schemeClr val="tx1"/>
                </a:solidFill>
              </a:rPr>
              <a:t>toast, sandwiches, eggs, vegetables</a:t>
            </a:r>
          </a:p>
          <a:p>
            <a:pPr marL="342900" indent="-342900">
              <a:buFont typeface="Arial" panose="020B0604020202020204" pitchFamily="34" charset="0"/>
              <a:buChar char="•"/>
            </a:pPr>
            <a:r>
              <a:rPr lang="en-US" sz="2400" dirty="0">
                <a:solidFill>
                  <a:schemeClr val="tx1"/>
                </a:solidFill>
              </a:rPr>
              <a:t>Spread nut butters generously on bread, pancakes, fruit, oatmeal, or crackers</a:t>
            </a:r>
          </a:p>
          <a:p>
            <a:pPr marL="342900" indent="-342900">
              <a:buFont typeface="Arial" panose="020B0604020202020204" pitchFamily="34" charset="0"/>
              <a:buChar char="•"/>
            </a:pPr>
            <a:r>
              <a:rPr lang="en-US" sz="2400" dirty="0">
                <a:solidFill>
                  <a:schemeClr val="tx1"/>
                </a:solidFill>
              </a:rPr>
              <a:t>Spread hummus on crackers, top beans with sour cream, canola oil or cheese</a:t>
            </a:r>
          </a:p>
          <a:p>
            <a:pPr marL="342900" indent="-342900">
              <a:buFont typeface="Arial" panose="020B0604020202020204" pitchFamily="34" charset="0"/>
              <a:buChar char="•"/>
            </a:pPr>
            <a:r>
              <a:rPr lang="en-US" sz="2400" dirty="0">
                <a:solidFill>
                  <a:schemeClr val="tx1"/>
                </a:solidFill>
              </a:rPr>
              <a:t>Add 2 T of powdered milk to recipes that use milk</a:t>
            </a:r>
          </a:p>
          <a:p>
            <a:pPr marL="342900" indent="-342900">
              <a:buFont typeface="Arial" panose="020B0604020202020204" pitchFamily="34" charset="0"/>
              <a:buChar char="•"/>
            </a:pPr>
            <a:r>
              <a:rPr lang="en-US" sz="2400" dirty="0">
                <a:solidFill>
                  <a:schemeClr val="tx1"/>
                </a:solidFill>
              </a:rPr>
              <a:t>Add meat to sandwiches, salads, or soups (shred or chop for easier chewing)</a:t>
            </a:r>
          </a:p>
          <a:p>
            <a:pPr marL="342900" indent="-342900">
              <a:buFont typeface="Arial" panose="020B0604020202020204" pitchFamily="34" charset="0"/>
              <a:buChar char="•"/>
            </a:pPr>
            <a:r>
              <a:rPr lang="en-US" sz="2400" dirty="0">
                <a:solidFill>
                  <a:schemeClr val="tx1"/>
                </a:solidFill>
              </a:rPr>
              <a:t>Add avocado or guacamole to sandwiches, burgers, omelets, toast, or use as dip</a:t>
            </a:r>
          </a:p>
          <a:p>
            <a:pPr marL="342900" indent="-342900">
              <a:buFont typeface="Arial" panose="020B0604020202020204" pitchFamily="34" charset="0"/>
              <a:buChar char="•"/>
            </a:pPr>
            <a:r>
              <a:rPr lang="en-US" sz="2400" dirty="0">
                <a:solidFill>
                  <a:schemeClr val="tx1"/>
                </a:solidFill>
              </a:rPr>
              <a:t>Top dishes with extra gravy, sauces, dressing, nuts, seeds, granola, cheese</a:t>
            </a:r>
          </a:p>
          <a:p>
            <a:pPr marL="342900" indent="-342900">
              <a:buFont typeface="Arial" panose="020B0604020202020204" pitchFamily="34" charset="0"/>
              <a:buChar char="•"/>
            </a:pPr>
            <a:endParaRPr lang="en-US" sz="2400" dirty="0">
              <a:solidFill>
                <a:schemeClr val="tx1"/>
              </a:solidFill>
            </a:endParaRPr>
          </a:p>
        </p:txBody>
      </p:sp>
    </p:spTree>
    <p:extLst>
      <p:ext uri="{BB962C8B-B14F-4D97-AF65-F5344CB8AC3E}">
        <p14:creationId xmlns:p14="http://schemas.microsoft.com/office/powerpoint/2010/main" val="1037807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6911F-1D7E-49AA-98CC-CC86A4AE84FF}"/>
              </a:ext>
            </a:extLst>
          </p:cNvPr>
          <p:cNvSpPr>
            <a:spLocks noGrp="1"/>
          </p:cNvSpPr>
          <p:nvPr>
            <p:ph type="title"/>
          </p:nvPr>
        </p:nvSpPr>
        <p:spPr>
          <a:xfrm>
            <a:off x="615797" y="671728"/>
            <a:ext cx="5688750" cy="1042658"/>
          </a:xfrm>
        </p:spPr>
        <p:txBody>
          <a:bodyPr/>
          <a:lstStyle/>
          <a:p>
            <a:r>
              <a:rPr lang="en-US" dirty="0"/>
              <a:t>Meal Examples</a:t>
            </a:r>
          </a:p>
        </p:txBody>
      </p:sp>
      <p:sp>
        <p:nvSpPr>
          <p:cNvPr id="4" name="Text Placeholder 3">
            <a:extLst>
              <a:ext uri="{FF2B5EF4-FFF2-40B4-BE49-F238E27FC236}">
                <a16:creationId xmlns:a16="http://schemas.microsoft.com/office/drawing/2014/main" id="{84931FBE-A6CE-4A40-BC4E-8AEBB3489D5B}"/>
              </a:ext>
            </a:extLst>
          </p:cNvPr>
          <p:cNvSpPr txBox="1">
            <a:spLocks/>
          </p:cNvSpPr>
          <p:nvPr/>
        </p:nvSpPr>
        <p:spPr>
          <a:xfrm>
            <a:off x="634942" y="1896895"/>
            <a:ext cx="6010232" cy="47759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tx1"/>
                </a:solidFill>
              </a:rPr>
              <a:t>Breakfast</a:t>
            </a:r>
          </a:p>
          <a:p>
            <a:endParaRPr lang="en-US" sz="2400" dirty="0">
              <a:solidFill>
                <a:schemeClr val="tx1"/>
              </a:solidFill>
            </a:endParaRPr>
          </a:p>
        </p:txBody>
      </p:sp>
      <p:sp>
        <p:nvSpPr>
          <p:cNvPr id="5" name="Text Placeholder 3">
            <a:extLst>
              <a:ext uri="{FF2B5EF4-FFF2-40B4-BE49-F238E27FC236}">
                <a16:creationId xmlns:a16="http://schemas.microsoft.com/office/drawing/2014/main" id="{5C527D71-EE92-4C37-BF6A-75AF9F8B85E8}"/>
              </a:ext>
            </a:extLst>
          </p:cNvPr>
          <p:cNvSpPr txBox="1">
            <a:spLocks/>
          </p:cNvSpPr>
          <p:nvPr/>
        </p:nvSpPr>
        <p:spPr>
          <a:xfrm>
            <a:off x="634942" y="2512751"/>
            <a:ext cx="6010232" cy="3743670"/>
          </a:xfrm>
          <a:prstGeom prst="rect">
            <a:avLst/>
          </a:prstGeom>
        </p:spPr>
        <p:txBody>
          <a:bodyPr numCol="1">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solidFill>
              </a:rPr>
              <a:t>Whole grain unsweetened cereal with whole milk topped with berries or banana</a:t>
            </a:r>
          </a:p>
          <a:p>
            <a:pPr marL="342900" indent="-342900">
              <a:buFont typeface="Arial" panose="020B0604020202020204" pitchFamily="34" charset="0"/>
              <a:buChar char="•"/>
            </a:pPr>
            <a:r>
              <a:rPr lang="en-US" sz="2400" dirty="0">
                <a:solidFill>
                  <a:schemeClr val="tx1"/>
                </a:solidFill>
              </a:rPr>
              <a:t>Omelet with veggies, cheese, meat and whole grain toast</a:t>
            </a:r>
          </a:p>
          <a:p>
            <a:pPr marL="342900" indent="-342900">
              <a:buFont typeface="Arial" panose="020B0604020202020204" pitchFamily="34" charset="0"/>
              <a:buChar char="•"/>
            </a:pPr>
            <a:r>
              <a:rPr lang="en-US" sz="2400" dirty="0">
                <a:solidFill>
                  <a:schemeClr val="tx1"/>
                </a:solidFill>
              </a:rPr>
              <a:t> Oatmeal with peanut butter and fruit</a:t>
            </a:r>
          </a:p>
          <a:p>
            <a:pPr marL="342900" indent="-342900">
              <a:buFont typeface="Arial" panose="020B0604020202020204" pitchFamily="34" charset="0"/>
              <a:buChar char="•"/>
            </a:pPr>
            <a:r>
              <a:rPr lang="en-US" sz="2400" dirty="0">
                <a:solidFill>
                  <a:schemeClr val="tx1"/>
                </a:solidFill>
              </a:rPr>
              <a:t>Yogurt with fruit and granola</a:t>
            </a:r>
          </a:p>
          <a:p>
            <a:pPr marL="342900" indent="-342900">
              <a:buFont typeface="Arial" panose="020B0604020202020204" pitchFamily="34" charset="0"/>
              <a:buChar char="•"/>
            </a:pPr>
            <a:r>
              <a:rPr lang="en-US" sz="2400" dirty="0">
                <a:solidFill>
                  <a:schemeClr val="tx1"/>
                </a:solidFill>
              </a:rPr>
              <a:t>Hard-boiled  egg, cheese stick and an apple</a:t>
            </a:r>
          </a:p>
          <a:p>
            <a:pPr marL="342900" indent="-342900">
              <a:buFont typeface="Arial" panose="020B0604020202020204" pitchFamily="34" charset="0"/>
              <a:buChar char="•"/>
            </a:pPr>
            <a:r>
              <a:rPr lang="en-US" sz="2400" dirty="0">
                <a:solidFill>
                  <a:schemeClr val="tx1"/>
                </a:solidFill>
              </a:rPr>
              <a:t>Smoothies</a:t>
            </a:r>
          </a:p>
          <a:p>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p:txBody>
      </p:sp>
      <p:pic>
        <p:nvPicPr>
          <p:cNvPr id="1028" name="Picture 4" descr="Image result for avocado omelette">
            <a:extLst>
              <a:ext uri="{FF2B5EF4-FFF2-40B4-BE49-F238E27FC236}">
                <a16:creationId xmlns:a16="http://schemas.microsoft.com/office/drawing/2014/main" id="{046CBAE1-B9BB-45A0-8741-E9D792AA7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059" y="1571156"/>
            <a:ext cx="4263954" cy="41693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979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6911F-1D7E-49AA-98CC-CC86A4AE84FF}"/>
              </a:ext>
            </a:extLst>
          </p:cNvPr>
          <p:cNvSpPr>
            <a:spLocks noGrp="1"/>
          </p:cNvSpPr>
          <p:nvPr>
            <p:ph type="title"/>
          </p:nvPr>
        </p:nvSpPr>
        <p:spPr>
          <a:xfrm>
            <a:off x="615797" y="671728"/>
            <a:ext cx="5688750" cy="1042658"/>
          </a:xfrm>
        </p:spPr>
        <p:txBody>
          <a:bodyPr/>
          <a:lstStyle/>
          <a:p>
            <a:r>
              <a:rPr lang="en-US" dirty="0"/>
              <a:t>Meal Examples</a:t>
            </a:r>
          </a:p>
        </p:txBody>
      </p:sp>
      <p:sp>
        <p:nvSpPr>
          <p:cNvPr id="4" name="Text Placeholder 3">
            <a:extLst>
              <a:ext uri="{FF2B5EF4-FFF2-40B4-BE49-F238E27FC236}">
                <a16:creationId xmlns:a16="http://schemas.microsoft.com/office/drawing/2014/main" id="{84931FBE-A6CE-4A40-BC4E-8AEBB3489D5B}"/>
              </a:ext>
            </a:extLst>
          </p:cNvPr>
          <p:cNvSpPr txBox="1">
            <a:spLocks/>
          </p:cNvSpPr>
          <p:nvPr/>
        </p:nvSpPr>
        <p:spPr>
          <a:xfrm>
            <a:off x="634942" y="1896895"/>
            <a:ext cx="6010232" cy="47759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tx1"/>
                </a:solidFill>
              </a:rPr>
              <a:t>Lunch and Dinner</a:t>
            </a:r>
          </a:p>
          <a:p>
            <a:endParaRPr lang="en-US" sz="2400" dirty="0">
              <a:solidFill>
                <a:schemeClr val="tx1"/>
              </a:solidFill>
            </a:endParaRPr>
          </a:p>
        </p:txBody>
      </p:sp>
      <p:sp>
        <p:nvSpPr>
          <p:cNvPr id="5" name="Text Placeholder 3">
            <a:extLst>
              <a:ext uri="{FF2B5EF4-FFF2-40B4-BE49-F238E27FC236}">
                <a16:creationId xmlns:a16="http://schemas.microsoft.com/office/drawing/2014/main" id="{5C527D71-EE92-4C37-BF6A-75AF9F8B85E8}"/>
              </a:ext>
            </a:extLst>
          </p:cNvPr>
          <p:cNvSpPr txBox="1">
            <a:spLocks/>
          </p:cNvSpPr>
          <p:nvPr/>
        </p:nvSpPr>
        <p:spPr>
          <a:xfrm>
            <a:off x="634942" y="2512751"/>
            <a:ext cx="6010232" cy="3743670"/>
          </a:xfrm>
          <a:prstGeom prst="rect">
            <a:avLst/>
          </a:prstGeom>
        </p:spPr>
        <p:txBody>
          <a:bodyPr numCol="1">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solidFill>
              </a:rPr>
              <a:t>Sandwich, wrap, or salad</a:t>
            </a:r>
          </a:p>
          <a:p>
            <a:pPr marL="342900" indent="-342900">
              <a:buFont typeface="Arial" panose="020B0604020202020204" pitchFamily="34" charset="0"/>
              <a:buChar char="•"/>
            </a:pPr>
            <a:r>
              <a:rPr lang="en-US" sz="2400" dirty="0">
                <a:solidFill>
                  <a:schemeClr val="tx1"/>
                </a:solidFill>
              </a:rPr>
              <a:t>Grilled chicken with roasted vegetables and rice</a:t>
            </a:r>
          </a:p>
          <a:p>
            <a:pPr marL="342900" indent="-342900">
              <a:buFont typeface="Arial" panose="020B0604020202020204" pitchFamily="34" charset="0"/>
              <a:buChar char="•"/>
            </a:pPr>
            <a:r>
              <a:rPr lang="en-US" sz="2400" dirty="0">
                <a:solidFill>
                  <a:schemeClr val="tx1"/>
                </a:solidFill>
              </a:rPr>
              <a:t>Grilled salmon and wild rice</a:t>
            </a:r>
          </a:p>
          <a:p>
            <a:pPr marL="342900" indent="-342900">
              <a:buFont typeface="Arial" panose="020B0604020202020204" pitchFamily="34" charset="0"/>
              <a:buChar char="•"/>
            </a:pPr>
            <a:r>
              <a:rPr lang="en-US" sz="2400" dirty="0">
                <a:solidFill>
                  <a:schemeClr val="tx1"/>
                </a:solidFill>
              </a:rPr>
              <a:t>Spaghetti with tomato sauce, chicken, and vegetables</a:t>
            </a:r>
          </a:p>
          <a:p>
            <a:pPr marL="342900" indent="-342900">
              <a:buFont typeface="Arial" panose="020B0604020202020204" pitchFamily="34" charset="0"/>
              <a:buChar char="•"/>
            </a:pPr>
            <a:r>
              <a:rPr lang="en-US" sz="2400" dirty="0">
                <a:solidFill>
                  <a:schemeClr val="tx1"/>
                </a:solidFill>
              </a:rPr>
              <a:t>Enchiladas with vegetables, cheese, and chicken</a:t>
            </a:r>
          </a:p>
          <a:p>
            <a:pPr marL="342900" indent="-342900">
              <a:buFont typeface="Arial" panose="020B0604020202020204" pitchFamily="34" charset="0"/>
              <a:buChar char="•"/>
            </a:pPr>
            <a:endParaRPr lang="en-US" sz="2400" dirty="0">
              <a:solidFill>
                <a:schemeClr val="tx1"/>
              </a:solidFill>
            </a:endParaRPr>
          </a:p>
        </p:txBody>
      </p:sp>
      <p:pic>
        <p:nvPicPr>
          <p:cNvPr id="1028" name="Picture 4" descr="Image result for avocado omelette">
            <a:extLst>
              <a:ext uri="{FF2B5EF4-FFF2-40B4-BE49-F238E27FC236}">
                <a16:creationId xmlns:a16="http://schemas.microsoft.com/office/drawing/2014/main" id="{046CBAE1-B9BB-45A0-8741-E9D792AA7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059" y="1571156"/>
            <a:ext cx="4263954" cy="41693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4" descr="Image result for salmon and rice">
            <a:extLst>
              <a:ext uri="{FF2B5EF4-FFF2-40B4-BE49-F238E27FC236}">
                <a16:creationId xmlns:a16="http://schemas.microsoft.com/office/drawing/2014/main" id="{E35A19BE-6F01-4E86-9C47-EB257D7E32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075" r="13883"/>
          <a:stretch/>
        </p:blipFill>
        <p:spPr bwMode="auto">
          <a:xfrm>
            <a:off x="7045059" y="1571156"/>
            <a:ext cx="4263954" cy="416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270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6911F-1D7E-49AA-98CC-CC86A4AE84FF}"/>
              </a:ext>
            </a:extLst>
          </p:cNvPr>
          <p:cNvSpPr>
            <a:spLocks noGrp="1"/>
          </p:cNvSpPr>
          <p:nvPr>
            <p:ph type="title"/>
          </p:nvPr>
        </p:nvSpPr>
        <p:spPr>
          <a:xfrm>
            <a:off x="615797" y="671728"/>
            <a:ext cx="5688750" cy="1042658"/>
          </a:xfrm>
        </p:spPr>
        <p:txBody>
          <a:bodyPr/>
          <a:lstStyle/>
          <a:p>
            <a:r>
              <a:rPr lang="en-US" dirty="0"/>
              <a:t>Meal Examples</a:t>
            </a:r>
          </a:p>
        </p:txBody>
      </p:sp>
      <p:sp>
        <p:nvSpPr>
          <p:cNvPr id="4" name="Text Placeholder 3">
            <a:extLst>
              <a:ext uri="{FF2B5EF4-FFF2-40B4-BE49-F238E27FC236}">
                <a16:creationId xmlns:a16="http://schemas.microsoft.com/office/drawing/2014/main" id="{84931FBE-A6CE-4A40-BC4E-8AEBB3489D5B}"/>
              </a:ext>
            </a:extLst>
          </p:cNvPr>
          <p:cNvSpPr txBox="1">
            <a:spLocks/>
          </p:cNvSpPr>
          <p:nvPr/>
        </p:nvSpPr>
        <p:spPr>
          <a:xfrm>
            <a:off x="634942" y="1896895"/>
            <a:ext cx="6010232" cy="47759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tx1"/>
                </a:solidFill>
              </a:rPr>
              <a:t>Snacks</a:t>
            </a:r>
          </a:p>
          <a:p>
            <a:endParaRPr lang="en-US" sz="2400" dirty="0">
              <a:solidFill>
                <a:schemeClr val="tx1"/>
              </a:solidFill>
            </a:endParaRPr>
          </a:p>
        </p:txBody>
      </p:sp>
      <p:sp>
        <p:nvSpPr>
          <p:cNvPr id="5" name="Text Placeholder 3">
            <a:extLst>
              <a:ext uri="{FF2B5EF4-FFF2-40B4-BE49-F238E27FC236}">
                <a16:creationId xmlns:a16="http://schemas.microsoft.com/office/drawing/2014/main" id="{5C527D71-EE92-4C37-BF6A-75AF9F8B85E8}"/>
              </a:ext>
            </a:extLst>
          </p:cNvPr>
          <p:cNvSpPr txBox="1">
            <a:spLocks/>
          </p:cNvSpPr>
          <p:nvPr/>
        </p:nvSpPr>
        <p:spPr>
          <a:xfrm>
            <a:off x="634942" y="2512751"/>
            <a:ext cx="4944976" cy="3743670"/>
          </a:xfrm>
          <a:prstGeom prst="rect">
            <a:avLst/>
          </a:prstGeom>
        </p:spPr>
        <p:txBody>
          <a:bodyPr numCol="1">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solidFill>
              </a:rPr>
              <a:t>Sliced fruits or vegetables</a:t>
            </a:r>
          </a:p>
          <a:p>
            <a:pPr marL="342900" indent="-342900">
              <a:buFont typeface="Arial" panose="020B0604020202020204" pitchFamily="34" charset="0"/>
              <a:buChar char="•"/>
            </a:pPr>
            <a:r>
              <a:rPr lang="en-US" sz="2400" dirty="0">
                <a:solidFill>
                  <a:schemeClr val="tx1"/>
                </a:solidFill>
              </a:rPr>
              <a:t>Nuts: almonds, walnuts, peanut butter</a:t>
            </a:r>
          </a:p>
          <a:p>
            <a:pPr marL="342900" indent="-342900">
              <a:buFont typeface="Arial" panose="020B0604020202020204" pitchFamily="34" charset="0"/>
              <a:buChar char="•"/>
            </a:pPr>
            <a:r>
              <a:rPr lang="en-US" sz="2400" dirty="0">
                <a:solidFill>
                  <a:schemeClr val="tx1"/>
                </a:solidFill>
              </a:rPr>
              <a:t>Popcorn</a:t>
            </a:r>
          </a:p>
          <a:p>
            <a:pPr marL="342900" indent="-342900">
              <a:buFont typeface="Arial" panose="020B0604020202020204" pitchFamily="34" charset="0"/>
              <a:buChar char="•"/>
            </a:pPr>
            <a:r>
              <a:rPr lang="en-US" sz="2400" dirty="0">
                <a:solidFill>
                  <a:schemeClr val="tx1"/>
                </a:solidFill>
              </a:rPr>
              <a:t>Yogurt: light</a:t>
            </a:r>
          </a:p>
          <a:p>
            <a:pPr marL="342900" indent="-342900">
              <a:buFont typeface="Arial" panose="020B0604020202020204" pitchFamily="34" charset="0"/>
              <a:buChar char="•"/>
            </a:pPr>
            <a:r>
              <a:rPr lang="en-US" sz="2400" dirty="0">
                <a:solidFill>
                  <a:schemeClr val="tx1"/>
                </a:solidFill>
              </a:rPr>
              <a:t>String cheese</a:t>
            </a:r>
          </a:p>
          <a:p>
            <a:pPr marL="342900" indent="-342900">
              <a:buFont typeface="Arial" panose="020B0604020202020204" pitchFamily="34" charset="0"/>
              <a:buChar char="•"/>
            </a:pPr>
            <a:r>
              <a:rPr lang="en-US" sz="2400" dirty="0">
                <a:solidFill>
                  <a:schemeClr val="tx1"/>
                </a:solidFill>
              </a:rPr>
              <a:t>Whole grain cereal, muffins, crackers, granola bars, or chips</a:t>
            </a: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p:txBody>
      </p:sp>
      <p:pic>
        <p:nvPicPr>
          <p:cNvPr id="1028" name="Picture 4" descr="Image result for avocado omelette">
            <a:extLst>
              <a:ext uri="{FF2B5EF4-FFF2-40B4-BE49-F238E27FC236}">
                <a16:creationId xmlns:a16="http://schemas.microsoft.com/office/drawing/2014/main" id="{046CBAE1-B9BB-45A0-8741-E9D792AA7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059" y="1571156"/>
            <a:ext cx="4263954" cy="41693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0" name="Picture 2" descr="Related image">
            <a:extLst>
              <a:ext uri="{FF2B5EF4-FFF2-40B4-BE49-F238E27FC236}">
                <a16:creationId xmlns:a16="http://schemas.microsoft.com/office/drawing/2014/main" id="{BDD061F5-3CEE-4F7C-B537-60E9EE4ADA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79" r="25608"/>
          <a:stretch/>
        </p:blipFill>
        <p:spPr bwMode="auto">
          <a:xfrm>
            <a:off x="7045058" y="1563934"/>
            <a:ext cx="4263955" cy="417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136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ACC80-448A-4482-A82C-0C6E7E210765}"/>
              </a:ext>
            </a:extLst>
          </p:cNvPr>
          <p:cNvSpPr>
            <a:spLocks noGrp="1"/>
          </p:cNvSpPr>
          <p:nvPr>
            <p:ph type="title"/>
          </p:nvPr>
        </p:nvSpPr>
        <p:spPr>
          <a:xfrm>
            <a:off x="838200" y="728658"/>
            <a:ext cx="10515600" cy="716068"/>
          </a:xfrm>
        </p:spPr>
        <p:txBody>
          <a:bodyPr/>
          <a:lstStyle/>
          <a:p>
            <a:r>
              <a:rPr lang="en-US" dirty="0"/>
              <a:t>References</a:t>
            </a:r>
          </a:p>
        </p:txBody>
      </p:sp>
      <p:sp>
        <p:nvSpPr>
          <p:cNvPr id="3" name="Content Placeholder 2">
            <a:extLst>
              <a:ext uri="{FF2B5EF4-FFF2-40B4-BE49-F238E27FC236}">
                <a16:creationId xmlns:a16="http://schemas.microsoft.com/office/drawing/2014/main" id="{569D6A42-81FD-4D4C-BF4C-7E95AF522549}"/>
              </a:ext>
            </a:extLst>
          </p:cNvPr>
          <p:cNvSpPr>
            <a:spLocks noGrp="1"/>
          </p:cNvSpPr>
          <p:nvPr>
            <p:ph idx="1"/>
          </p:nvPr>
        </p:nvSpPr>
        <p:spPr>
          <a:xfrm>
            <a:off x="838200" y="1566402"/>
            <a:ext cx="10515600" cy="4823371"/>
          </a:xfrm>
        </p:spPr>
        <p:txBody>
          <a:bodyPr>
            <a:normAutofit/>
          </a:bodyPr>
          <a:lstStyle/>
          <a:p>
            <a:pPr marL="457200" indent="-457200">
              <a:buFont typeface="+mj-lt"/>
              <a:buAutoNum type="arabicPeriod"/>
            </a:pPr>
            <a:r>
              <a:rPr lang="en-US" sz="1400" dirty="0"/>
              <a:t>Academy of Nutrition and Dietetics Evidence Analysis Library. “COPD: Major Recommendations (2008)" Accessed 1 May 2018:  https://www.andeal.org/topic.cfm?menu=5301&amp;cat=3710</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US" sz="1400" dirty="0"/>
              <a:t>Choose MyPlate. Retrieved from </a:t>
            </a:r>
            <a:r>
              <a:rPr lang="en-US" sz="1400" dirty="0">
                <a:hlinkClick r:id="rId3"/>
              </a:rPr>
              <a:t>http://www.choosemyplate.gov/</a:t>
            </a:r>
            <a:endParaRPr lang="en-US" sz="1400" dirty="0"/>
          </a:p>
          <a:p>
            <a:pPr marL="457200" indent="-457200">
              <a:buFont typeface="+mj-lt"/>
              <a:buAutoNum type="arabicPeriod"/>
            </a:pPr>
            <a:r>
              <a:rPr lang="en-US" sz="1400" dirty="0"/>
              <a:t>Dietary Guidelines for Americans 2015–2020 8th Edition. Retrieved from https://health.gov/dietaryguidelines/2015/guidelines/.</a:t>
            </a:r>
          </a:p>
          <a:p>
            <a:pPr marL="457200" indent="-457200">
              <a:buFont typeface="+mj-lt"/>
              <a:buAutoNum type="arabicPeriod"/>
            </a:pPr>
            <a:r>
              <a:rPr lang="en-US" sz="1400" dirty="0"/>
              <a:t>Han, M. K. (2018, May 17). Patient education: Chronic obstructive pulmonary disease (COPD) treatments (Beyond the Basics). Retrieved May 23, 2018, from </a:t>
            </a:r>
            <a:r>
              <a:rPr lang="en-US" sz="1400" dirty="0">
                <a:hlinkClick r:id="rId4"/>
              </a:rPr>
              <a:t>https://www.uptodate.com/contents/chronic-obstructive-pulmonary-disease-copd-treatments-beyond-the-basics</a:t>
            </a:r>
            <a:endParaRPr lang="en-US" sz="1400" dirty="0"/>
          </a:p>
          <a:p>
            <a:pPr marL="457200" indent="-457200">
              <a:buFont typeface="+mj-lt"/>
              <a:buAutoNum type="arabicPeriod"/>
            </a:pPr>
            <a:r>
              <a:rPr lang="en-US" sz="1400" dirty="0" err="1"/>
              <a:t>Mozaffarian</a:t>
            </a:r>
            <a:r>
              <a:rPr lang="en-US" sz="1400" dirty="0"/>
              <a:t> D, Katan MB, </a:t>
            </a:r>
            <a:r>
              <a:rPr lang="en-US" sz="1400" dirty="0" err="1"/>
              <a:t>Ascherio</a:t>
            </a:r>
            <a:r>
              <a:rPr lang="en-US" sz="1400" dirty="0"/>
              <a:t> A, </a:t>
            </a:r>
            <a:r>
              <a:rPr lang="en-US" sz="1400" dirty="0" err="1"/>
              <a:t>Stampfer</a:t>
            </a:r>
            <a:r>
              <a:rPr lang="en-US" sz="1400" dirty="0"/>
              <a:t> MJ, Willett WC. Trans fatty acids and cardiovascular disease. N </a:t>
            </a:r>
            <a:r>
              <a:rPr lang="en-US" sz="1400" dirty="0" err="1"/>
              <a:t>Engl</a:t>
            </a:r>
            <a:r>
              <a:rPr lang="en-US" sz="1400" dirty="0"/>
              <a:t> J Med. 2006; 354:1601-1613</a:t>
            </a:r>
          </a:p>
          <a:p>
            <a:pPr marL="457200" indent="-457200">
              <a:buFont typeface="+mj-lt"/>
              <a:buAutoNum type="arabicPeriod"/>
            </a:pPr>
            <a:r>
              <a:rPr lang="en-US" sz="1400" dirty="0"/>
              <a:t>My Energy Conservation Plan</a:t>
            </a:r>
            <a:r>
              <a:rPr lang="en-US" sz="1400" i="1" dirty="0"/>
              <a:t>. Homecare Series; Intermountain Healthcare </a:t>
            </a:r>
            <a:r>
              <a:rPr lang="en-US" sz="1400" dirty="0"/>
              <a:t>(2015)</a:t>
            </a:r>
          </a:p>
          <a:p>
            <a:pPr marL="457200" indent="-457200">
              <a:buFont typeface="+mj-lt"/>
              <a:buAutoNum type="arabicPeriod"/>
            </a:pPr>
            <a:r>
              <a:rPr lang="en-US" sz="1400" dirty="0"/>
              <a:t>Nutrition and COPD. Retrieved May 1, 2018, from </a:t>
            </a:r>
            <a:r>
              <a:rPr lang="en-US" sz="1400" dirty="0">
                <a:hlinkClick r:id="rId5"/>
              </a:rPr>
              <a:t>http://www.lung.org/lung-health-and-diseases/lung-disease-lookup/copd/living-with-copd/nutrition.html</a:t>
            </a:r>
            <a:endParaRPr lang="en-US" sz="1400" dirty="0"/>
          </a:p>
          <a:p>
            <a:pPr marL="457200" indent="-457200">
              <a:buFont typeface="+mj-lt"/>
              <a:buAutoNum type="arabicPeriod"/>
            </a:pPr>
            <a:r>
              <a:rPr lang="en-US" sz="1400" dirty="0"/>
              <a:t>Nutrition for a Healthy Heart. </a:t>
            </a:r>
            <a:r>
              <a:rPr lang="en-US" sz="1400" i="1" dirty="0"/>
              <a:t>Live Well; Intermountain Healthcare and Select Health</a:t>
            </a:r>
            <a:r>
              <a:rPr lang="en-US" sz="1400" dirty="0"/>
              <a:t>(2018)</a:t>
            </a:r>
          </a:p>
          <a:p>
            <a:pPr marL="457200" indent="-457200">
              <a:buFont typeface="+mj-lt"/>
              <a:buAutoNum type="arabicPeriod"/>
            </a:pPr>
            <a:r>
              <a:rPr lang="en-US" sz="1400" dirty="0"/>
              <a:t>Peter F Collins, Rebecca J Stratton, </a:t>
            </a:r>
            <a:r>
              <a:rPr lang="en-US" sz="1400" dirty="0" err="1"/>
              <a:t>Marinos</a:t>
            </a:r>
            <a:r>
              <a:rPr lang="en-US" sz="1400" dirty="0"/>
              <a:t> Elia; Nutritional support in chronic obstructive pulmonary disease: a systematic review and meta-analysis, </a:t>
            </a:r>
            <a:r>
              <a:rPr lang="en-US" sz="1400" i="1" dirty="0"/>
              <a:t>The American Journal of Clinical Nutrition</a:t>
            </a:r>
            <a:r>
              <a:rPr lang="en-US" sz="1400" dirty="0"/>
              <a:t>, Volume 95, Issue 6, 1 June 2012, Pages 1385–1395, </a:t>
            </a:r>
            <a:r>
              <a:rPr lang="en-US" sz="1400" dirty="0">
                <a:hlinkClick r:id="rId6"/>
              </a:rPr>
              <a:t>https://doi.org/10.3945/ajcn.111.023499</a:t>
            </a:r>
            <a:r>
              <a:rPr lang="en-US" sz="1400" dirty="0"/>
              <a:t>   </a:t>
            </a:r>
            <a:r>
              <a:rPr lang="en-US" sz="1400" dirty="0">
                <a:hlinkClick r:id="rId7"/>
              </a:rPr>
              <a:t> </a:t>
            </a:r>
            <a:r>
              <a:rPr lang="en-US" sz="1400" dirty="0">
                <a:latin typeface="Calibri" panose="020F0502020204030204" pitchFamily="34" charset="0"/>
                <a:hlinkClick r:id="rId8"/>
              </a:rPr>
              <a:t>https://academic.oup.com/ajcn/article/95/6/1385/4568385</a:t>
            </a:r>
            <a:endParaRPr lang="en-US" sz="1400" dirty="0">
              <a:latin typeface="Calibri" panose="020F0502020204030204" pitchFamily="34" charset="0"/>
            </a:endParaRPr>
          </a:p>
          <a:p>
            <a:pPr marL="457200" indent="-457200">
              <a:buFont typeface="+mj-lt"/>
              <a:buAutoNum type="arabicPeriod"/>
            </a:pPr>
            <a:r>
              <a:rPr lang="en-US" sz="1400" dirty="0"/>
              <a:t>Rawal G, Yadav S. Nutrition in chronic obstructive pulmonary disease: A review. Grouse L, ed.</a:t>
            </a:r>
            <a:r>
              <a:rPr lang="en-US" sz="1400" i="1" dirty="0"/>
              <a:t> Journal of Translational Internal Medicine</a:t>
            </a:r>
            <a:r>
              <a:rPr lang="en-US" sz="1400" dirty="0"/>
              <a:t>. 2015;3(4):151-154. doi:10.1515/jtim-2015-0021. </a:t>
            </a:r>
            <a:r>
              <a:rPr lang="en-US" sz="1400" dirty="0">
                <a:hlinkClick r:id="rId9"/>
              </a:rPr>
              <a:t>https://www.ncbi.nlm.nih.gov/pmc/articles/PMC4936454/</a:t>
            </a:r>
            <a:endParaRPr lang="en-US" sz="1400" dirty="0"/>
          </a:p>
          <a:p>
            <a:pPr marL="457200" indent="-457200">
              <a:buFont typeface="+mj-lt"/>
              <a:buAutoNum type="arabicPeriod"/>
            </a:pPr>
            <a:r>
              <a:rPr lang="en-US" sz="1400" dirty="0"/>
              <a:t>8 to Live By: Healthy Habits for Kids, Teens, and Families. </a:t>
            </a:r>
            <a:r>
              <a:rPr lang="en-US" sz="1400" i="1" dirty="0"/>
              <a:t>Live Well; Intermountain Healthcare </a:t>
            </a:r>
            <a:r>
              <a:rPr lang="en-US" sz="1400" dirty="0"/>
              <a:t>(2015)</a:t>
            </a:r>
          </a:p>
          <a:p>
            <a:pPr marL="457200" indent="-457200">
              <a:buFont typeface="+mj-lt"/>
              <a:buAutoNum type="arabicPeriod"/>
            </a:pPr>
            <a:endParaRPr lang="en-US" sz="1400" dirty="0"/>
          </a:p>
          <a:p>
            <a:pPr marL="457200" indent="-457200">
              <a:buFont typeface="+mj-lt"/>
              <a:buAutoNum type="arabicPeriod"/>
            </a:pPr>
            <a:endParaRPr lang="en-US" sz="1400" dirty="0"/>
          </a:p>
          <a:p>
            <a:pPr marL="457200" indent="-457200">
              <a:buFont typeface="+mj-lt"/>
              <a:buAutoNum type="arabicPeriod"/>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en-US" sz="1200" dirty="0"/>
          </a:p>
          <a:p>
            <a:endParaRPr lang="en-US" dirty="0"/>
          </a:p>
          <a:p>
            <a:endParaRPr lang="en-US" dirty="0"/>
          </a:p>
        </p:txBody>
      </p:sp>
    </p:spTree>
    <p:extLst>
      <p:ext uri="{BB962C8B-B14F-4D97-AF65-F5344CB8AC3E}">
        <p14:creationId xmlns:p14="http://schemas.microsoft.com/office/powerpoint/2010/main" val="2902305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healthy foods">
            <a:extLst>
              <a:ext uri="{FF2B5EF4-FFF2-40B4-BE49-F238E27FC236}">
                <a16:creationId xmlns:a16="http://schemas.microsoft.com/office/drawing/2014/main" id="{D190F3D7-18BB-4D1E-AF38-2B53FA13E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086" y="1770743"/>
            <a:ext cx="5209457" cy="34382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CBA2CCD-8DB3-40D4-B41A-7080422AEF75}"/>
              </a:ext>
            </a:extLst>
          </p:cNvPr>
          <p:cNvSpPr>
            <a:spLocks noGrp="1"/>
          </p:cNvSpPr>
          <p:nvPr>
            <p:ph type="title"/>
          </p:nvPr>
        </p:nvSpPr>
        <p:spPr>
          <a:xfrm>
            <a:off x="519545" y="738776"/>
            <a:ext cx="6200569" cy="843112"/>
          </a:xfrm>
          <a:noFill/>
          <a:ln w="88900">
            <a:solidFill>
              <a:srgbClr val="C6D9EF"/>
            </a:solidFill>
          </a:ln>
          <a:scene3d>
            <a:camera prst="orthographicFront"/>
            <a:lightRig rig="threePt" dir="t"/>
          </a:scene3d>
          <a:sp3d>
            <a:bevelT/>
          </a:sp3d>
        </p:spPr>
        <p:txBody>
          <a:bodyPr anchor="ctr"/>
          <a:lstStyle/>
          <a:p>
            <a:pPr algn="ctr">
              <a:lnSpc>
                <a:spcPct val="100000"/>
              </a:lnSpc>
            </a:pPr>
            <a:r>
              <a:rPr lang="en-US" dirty="0"/>
              <a:t>Nutrition and COPD</a:t>
            </a:r>
          </a:p>
        </p:txBody>
      </p:sp>
      <p:sp>
        <p:nvSpPr>
          <p:cNvPr id="3" name="Text Placeholder 2">
            <a:extLst>
              <a:ext uri="{FF2B5EF4-FFF2-40B4-BE49-F238E27FC236}">
                <a16:creationId xmlns:a16="http://schemas.microsoft.com/office/drawing/2014/main" id="{A2FBB691-A2B2-4EBA-97AA-26B7058B5F8A}"/>
              </a:ext>
            </a:extLst>
          </p:cNvPr>
          <p:cNvSpPr>
            <a:spLocks noGrp="1"/>
          </p:cNvSpPr>
          <p:nvPr>
            <p:ph type="body" sz="quarter" idx="14"/>
          </p:nvPr>
        </p:nvSpPr>
        <p:spPr>
          <a:xfrm>
            <a:off x="519545" y="1873137"/>
            <a:ext cx="6200569" cy="4527663"/>
          </a:xfrm>
        </p:spPr>
        <p:txBody>
          <a:bodyPr>
            <a:normAutofit/>
          </a:bodyPr>
          <a:lstStyle/>
          <a:p>
            <a:pPr>
              <a:spcBef>
                <a:spcPts val="1200"/>
              </a:spcBef>
            </a:pPr>
            <a:r>
              <a:rPr lang="en-US" sz="2600" dirty="0">
                <a:solidFill>
                  <a:schemeClr val="tx1"/>
                </a:solidFill>
              </a:rPr>
              <a:t>Smart food choices will help you stay healthy and feel better.</a:t>
            </a:r>
          </a:p>
          <a:p>
            <a:r>
              <a:rPr lang="en-US" sz="2600" dirty="0">
                <a:solidFill>
                  <a:schemeClr val="tx1"/>
                </a:solidFill>
              </a:rPr>
              <a:t>Proper nutrition can:</a:t>
            </a:r>
          </a:p>
          <a:p>
            <a:pPr marL="457200" indent="-457200">
              <a:buFont typeface="Arial" panose="020B0604020202020204" pitchFamily="34" charset="0"/>
              <a:buChar char="•"/>
            </a:pPr>
            <a:r>
              <a:rPr lang="en-US" sz="2400" dirty="0">
                <a:solidFill>
                  <a:schemeClr val="tx1"/>
                </a:solidFill>
              </a:rPr>
              <a:t>Help keep your diaphragm and other muscles strong.</a:t>
            </a:r>
          </a:p>
          <a:p>
            <a:pPr marL="457200" indent="-457200">
              <a:buFont typeface="Arial" panose="020B0604020202020204" pitchFamily="34" charset="0"/>
              <a:buChar char="•"/>
            </a:pPr>
            <a:r>
              <a:rPr lang="en-US" sz="2400" dirty="0">
                <a:solidFill>
                  <a:schemeClr val="tx1"/>
                </a:solidFill>
              </a:rPr>
              <a:t>Help your body fight infection.</a:t>
            </a:r>
            <a:r>
              <a:rPr lang="en-US" sz="2400" baseline="30000" dirty="0">
                <a:solidFill>
                  <a:schemeClr val="tx1"/>
                </a:solidFill>
              </a:rPr>
              <a:t>7</a:t>
            </a:r>
            <a:endParaRPr lang="en-US" sz="2400" dirty="0">
              <a:solidFill>
                <a:schemeClr val="tx1"/>
              </a:solidFill>
            </a:endParaRPr>
          </a:p>
          <a:p>
            <a:pPr marL="457200" indent="-457200">
              <a:buFont typeface="Arial" panose="020B0604020202020204" pitchFamily="34" charset="0"/>
              <a:buChar char="•"/>
            </a:pPr>
            <a:r>
              <a:rPr lang="en-US" sz="2400" dirty="0">
                <a:solidFill>
                  <a:schemeClr val="tx1"/>
                </a:solidFill>
              </a:rPr>
              <a:t>Maintain healthy bones and a healthy weight.</a:t>
            </a:r>
          </a:p>
          <a:p>
            <a:pPr marL="457200" indent="-457200">
              <a:buFont typeface="Arial" panose="020B0604020202020204" pitchFamily="34" charset="0"/>
              <a:buChar char="•"/>
            </a:pPr>
            <a:r>
              <a:rPr lang="en-US" sz="2400" dirty="0">
                <a:solidFill>
                  <a:schemeClr val="tx1"/>
                </a:solidFill>
              </a:rPr>
              <a:t>Give you more energy to do daily tasks.</a:t>
            </a:r>
          </a:p>
          <a:p>
            <a:endParaRPr lang="en-US" dirty="0">
              <a:solidFill>
                <a:schemeClr val="tx1"/>
              </a:solidFill>
            </a:endParaRPr>
          </a:p>
        </p:txBody>
      </p:sp>
    </p:spTree>
    <p:extLst>
      <p:ext uri="{BB962C8B-B14F-4D97-AF65-F5344CB8AC3E}">
        <p14:creationId xmlns:p14="http://schemas.microsoft.com/office/powerpoint/2010/main" val="534586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253F80-F5BA-497B-B341-772BF91AFCDA}"/>
              </a:ext>
            </a:extLst>
          </p:cNvPr>
          <p:cNvSpPr txBox="1">
            <a:spLocks/>
          </p:cNvSpPr>
          <p:nvPr/>
        </p:nvSpPr>
        <p:spPr>
          <a:xfrm>
            <a:off x="956701" y="738777"/>
            <a:ext cx="5863732" cy="843112"/>
          </a:xfrm>
          <a:prstGeom prst="rect">
            <a:avLst/>
          </a:prstGeom>
          <a:noFill/>
          <a:ln w="88900">
            <a:solidFill>
              <a:srgbClr val="C6D9EF"/>
            </a:solidFill>
          </a:ln>
          <a:scene3d>
            <a:camera prst="orthographicFront"/>
            <a:lightRig rig="threePt" dir="t"/>
          </a:scene3d>
          <a:sp3d>
            <a:bevelT/>
          </a:sp3d>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600" b="1" kern="1200" spc="0" baseline="0">
                <a:solidFill>
                  <a:schemeClr val="tx2"/>
                </a:solidFill>
                <a:latin typeface="Calibri" panose="020F0502020204030204" pitchFamily="34" charset="0"/>
                <a:ea typeface="+mj-ea"/>
                <a:cs typeface="+mj-cs"/>
              </a:defRPr>
            </a:lvl1pPr>
          </a:lstStyle>
          <a:p>
            <a:pPr algn="ctr">
              <a:lnSpc>
                <a:spcPct val="100000"/>
              </a:lnSpc>
            </a:pPr>
            <a:r>
              <a:rPr lang="en-US" dirty="0"/>
              <a:t>Weight Changes</a:t>
            </a:r>
          </a:p>
        </p:txBody>
      </p:sp>
      <p:sp>
        <p:nvSpPr>
          <p:cNvPr id="5" name="Text Placeholder 2">
            <a:extLst>
              <a:ext uri="{FF2B5EF4-FFF2-40B4-BE49-F238E27FC236}">
                <a16:creationId xmlns:a16="http://schemas.microsoft.com/office/drawing/2014/main" id="{5A0EF7EC-A321-4682-805B-BD9B190AB290}"/>
              </a:ext>
            </a:extLst>
          </p:cNvPr>
          <p:cNvSpPr txBox="1">
            <a:spLocks/>
          </p:cNvSpPr>
          <p:nvPr/>
        </p:nvSpPr>
        <p:spPr>
          <a:xfrm>
            <a:off x="848174" y="1905411"/>
            <a:ext cx="6068993" cy="45276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2600" dirty="0">
                <a:solidFill>
                  <a:schemeClr val="tx1"/>
                </a:solidFill>
              </a:rPr>
              <a:t>Get in the habit of weighing yourself regularly. The scale will alert you to weight loss or gain. </a:t>
            </a:r>
          </a:p>
          <a:p>
            <a:pPr>
              <a:spcBef>
                <a:spcPts val="1200"/>
              </a:spcBef>
            </a:pPr>
            <a:r>
              <a:rPr lang="en-US" sz="2600" dirty="0">
                <a:solidFill>
                  <a:schemeClr val="tx1"/>
                </a:solidFill>
              </a:rPr>
              <a:t>If you are overweight, added pressure on the lungs make it even harder to breathe. </a:t>
            </a:r>
          </a:p>
          <a:p>
            <a:pPr>
              <a:spcBef>
                <a:spcPts val="1200"/>
              </a:spcBef>
            </a:pPr>
            <a:r>
              <a:rPr lang="en-US" sz="2600" dirty="0">
                <a:solidFill>
                  <a:schemeClr val="tx1"/>
                </a:solidFill>
              </a:rPr>
              <a:t>If you are underweight or lose weight unintendedly, the risk of COPD-related death doubles. </a:t>
            </a:r>
            <a:r>
              <a:rPr lang="en-US" sz="2600" baseline="30000">
                <a:solidFill>
                  <a:schemeClr val="tx1"/>
                </a:solidFill>
              </a:rPr>
              <a:t>1</a:t>
            </a:r>
            <a:r>
              <a:rPr lang="en-US" sz="2600" dirty="0">
                <a:solidFill>
                  <a:schemeClr val="tx1"/>
                </a:solidFill>
              </a:rPr>
              <a:t> </a:t>
            </a:r>
            <a:endParaRPr lang="en-US" sz="2600">
              <a:solidFill>
                <a:schemeClr val="tx1"/>
              </a:solidFill>
            </a:endParaRPr>
          </a:p>
          <a:p>
            <a:pPr>
              <a:spcBef>
                <a:spcPts val="1200"/>
              </a:spcBef>
            </a:pPr>
            <a:r>
              <a:rPr lang="en-US" sz="2600" dirty="0">
                <a:solidFill>
                  <a:schemeClr val="tx1"/>
                </a:solidFill>
              </a:rPr>
              <a:t>Alert doctor with any weight changes.</a:t>
            </a:r>
            <a:endParaRPr lang="en-US" sz="2400" dirty="0">
              <a:solidFill>
                <a:schemeClr val="tx1"/>
              </a:solidFill>
            </a:endParaRPr>
          </a:p>
          <a:p>
            <a:pPr>
              <a:spcBef>
                <a:spcPts val="1200"/>
              </a:spcBef>
            </a:pPr>
            <a:endParaRPr lang="en-US" sz="2400" dirty="0"/>
          </a:p>
        </p:txBody>
      </p:sp>
      <p:pic>
        <p:nvPicPr>
          <p:cNvPr id="1026" name="Picture 2" descr="Image result for weight 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6036" y="1581889"/>
            <a:ext cx="3899493" cy="389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854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253F80-F5BA-497B-B341-772BF91AFCDA}"/>
              </a:ext>
            </a:extLst>
          </p:cNvPr>
          <p:cNvSpPr txBox="1">
            <a:spLocks/>
          </p:cNvSpPr>
          <p:nvPr/>
        </p:nvSpPr>
        <p:spPr>
          <a:xfrm>
            <a:off x="5109152" y="738777"/>
            <a:ext cx="6200569" cy="843112"/>
          </a:xfrm>
          <a:prstGeom prst="rect">
            <a:avLst/>
          </a:prstGeom>
          <a:noFill/>
          <a:ln w="88900">
            <a:solidFill>
              <a:srgbClr val="C6D9EF"/>
            </a:solidFill>
          </a:ln>
          <a:scene3d>
            <a:camera prst="orthographicFront"/>
            <a:lightRig rig="threePt" dir="t"/>
          </a:scene3d>
          <a:sp3d>
            <a:bevelT/>
          </a:sp3d>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600" b="1" kern="1200" spc="0" baseline="0">
                <a:solidFill>
                  <a:schemeClr val="tx2"/>
                </a:solidFill>
                <a:latin typeface="Calibri" panose="020F0502020204030204" pitchFamily="34" charset="0"/>
                <a:ea typeface="+mj-ea"/>
                <a:cs typeface="+mj-cs"/>
              </a:defRPr>
            </a:lvl1pPr>
          </a:lstStyle>
          <a:p>
            <a:pPr algn="ctr">
              <a:lnSpc>
                <a:spcPct val="100000"/>
              </a:lnSpc>
            </a:pPr>
            <a:r>
              <a:rPr lang="en-US" dirty="0"/>
              <a:t>Malnutrition</a:t>
            </a:r>
          </a:p>
        </p:txBody>
      </p:sp>
      <p:sp>
        <p:nvSpPr>
          <p:cNvPr id="5" name="Text Placeholder 2">
            <a:extLst>
              <a:ext uri="{FF2B5EF4-FFF2-40B4-BE49-F238E27FC236}">
                <a16:creationId xmlns:a16="http://schemas.microsoft.com/office/drawing/2014/main" id="{5A0EF7EC-A321-4682-805B-BD9B190AB290}"/>
              </a:ext>
            </a:extLst>
          </p:cNvPr>
          <p:cNvSpPr txBox="1">
            <a:spLocks/>
          </p:cNvSpPr>
          <p:nvPr/>
        </p:nvSpPr>
        <p:spPr>
          <a:xfrm>
            <a:off x="5000626" y="1873137"/>
            <a:ext cx="6417622" cy="45276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2600" dirty="0">
                <a:solidFill>
                  <a:schemeClr val="tx1"/>
                </a:solidFill>
              </a:rPr>
              <a:t>Malnutrition and muscle wasting is a common problem in individuals with COPD:</a:t>
            </a:r>
          </a:p>
          <a:p>
            <a:pPr marL="457200" indent="-457200">
              <a:spcBef>
                <a:spcPts val="1200"/>
              </a:spcBef>
              <a:buFont typeface="Arial" panose="020B0604020202020204" pitchFamily="34" charset="0"/>
              <a:buChar char="•"/>
            </a:pPr>
            <a:r>
              <a:rPr lang="en-US" sz="2400" dirty="0">
                <a:solidFill>
                  <a:schemeClr val="tx1"/>
                </a:solidFill>
              </a:rPr>
              <a:t>30%-60% of patients in hospital setting</a:t>
            </a:r>
          </a:p>
          <a:p>
            <a:pPr marL="457200" indent="-457200">
              <a:spcBef>
                <a:spcPts val="1200"/>
              </a:spcBef>
              <a:buFont typeface="Arial" panose="020B0604020202020204" pitchFamily="34" charset="0"/>
              <a:buChar char="•"/>
            </a:pPr>
            <a:r>
              <a:rPr lang="en-US" sz="2400" dirty="0">
                <a:solidFill>
                  <a:schemeClr val="tx1"/>
                </a:solidFill>
              </a:rPr>
              <a:t>10%-45% in outpatient setting</a:t>
            </a:r>
            <a:r>
              <a:rPr lang="en-US" sz="2400" baseline="30000" dirty="0">
                <a:solidFill>
                  <a:schemeClr val="tx1"/>
                </a:solidFill>
              </a:rPr>
              <a:t>9</a:t>
            </a:r>
          </a:p>
          <a:p>
            <a:pPr>
              <a:spcBef>
                <a:spcPts val="1200"/>
              </a:spcBef>
            </a:pPr>
            <a:r>
              <a:rPr lang="en-US" sz="2600" dirty="0">
                <a:solidFill>
                  <a:schemeClr val="tx1"/>
                </a:solidFill>
              </a:rPr>
              <a:t>Why?</a:t>
            </a:r>
            <a:endParaRPr lang="en-US" sz="2400" dirty="0">
              <a:solidFill>
                <a:schemeClr val="tx1"/>
              </a:solidFill>
            </a:endParaRPr>
          </a:p>
          <a:p>
            <a:pPr marL="457200" indent="-457200">
              <a:spcBef>
                <a:spcPts val="1200"/>
              </a:spcBef>
              <a:buFont typeface="Arial" panose="020B0604020202020204" pitchFamily="34" charset="0"/>
              <a:buChar char="•"/>
            </a:pPr>
            <a:r>
              <a:rPr lang="en-US" sz="2400" dirty="0">
                <a:solidFill>
                  <a:schemeClr val="tx1"/>
                </a:solidFill>
              </a:rPr>
              <a:t>Robust inflammatory responses increase energy output</a:t>
            </a:r>
          </a:p>
          <a:p>
            <a:pPr marL="457200" indent="-457200">
              <a:spcBef>
                <a:spcPts val="1200"/>
              </a:spcBef>
              <a:buFont typeface="Arial" panose="020B0604020202020204" pitchFamily="34" charset="0"/>
              <a:buChar char="•"/>
            </a:pPr>
            <a:r>
              <a:rPr lang="en-US" sz="2400" dirty="0">
                <a:solidFill>
                  <a:schemeClr val="tx1"/>
                </a:solidFill>
              </a:rPr>
              <a:t>Low appetite and energy levels significantly reduce caloric intake and activity level. </a:t>
            </a:r>
          </a:p>
        </p:txBody>
      </p:sp>
      <p:pic>
        <p:nvPicPr>
          <p:cNvPr id="1028" name="Picture 4" descr="Image result for bugs bunny muscles">
            <a:extLst>
              <a:ext uri="{FF2B5EF4-FFF2-40B4-BE49-F238E27FC236}">
                <a16:creationId xmlns:a16="http://schemas.microsoft.com/office/drawing/2014/main" id="{B695638C-732E-4891-A0D3-876D508B0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73137"/>
            <a:ext cx="4191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598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253F80-F5BA-497B-B341-772BF91AFCDA}"/>
              </a:ext>
            </a:extLst>
          </p:cNvPr>
          <p:cNvSpPr txBox="1">
            <a:spLocks/>
          </p:cNvSpPr>
          <p:nvPr/>
        </p:nvSpPr>
        <p:spPr>
          <a:xfrm>
            <a:off x="5109152" y="738777"/>
            <a:ext cx="6200569" cy="843112"/>
          </a:xfrm>
          <a:prstGeom prst="rect">
            <a:avLst/>
          </a:prstGeom>
          <a:noFill/>
          <a:ln w="88900">
            <a:solidFill>
              <a:srgbClr val="C6D9EF"/>
            </a:solidFill>
          </a:ln>
          <a:scene3d>
            <a:camera prst="orthographicFront"/>
            <a:lightRig rig="threePt" dir="t"/>
          </a:scene3d>
          <a:sp3d>
            <a:bevelT/>
          </a:sp3d>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600" b="1" kern="1200" spc="0" baseline="0">
                <a:solidFill>
                  <a:schemeClr val="tx2"/>
                </a:solidFill>
                <a:latin typeface="Calibri" panose="020F0502020204030204" pitchFamily="34" charset="0"/>
                <a:ea typeface="+mj-ea"/>
                <a:cs typeface="+mj-cs"/>
              </a:defRPr>
            </a:lvl1pPr>
          </a:lstStyle>
          <a:p>
            <a:pPr algn="ctr">
              <a:lnSpc>
                <a:spcPct val="100000"/>
              </a:lnSpc>
            </a:pPr>
            <a:r>
              <a:rPr lang="en-US" dirty="0"/>
              <a:t>Malnutrition</a:t>
            </a:r>
          </a:p>
        </p:txBody>
      </p:sp>
      <p:sp>
        <p:nvSpPr>
          <p:cNvPr id="5" name="Text Placeholder 2">
            <a:extLst>
              <a:ext uri="{FF2B5EF4-FFF2-40B4-BE49-F238E27FC236}">
                <a16:creationId xmlns:a16="http://schemas.microsoft.com/office/drawing/2014/main" id="{5A0EF7EC-A321-4682-805B-BD9B190AB290}"/>
              </a:ext>
            </a:extLst>
          </p:cNvPr>
          <p:cNvSpPr txBox="1">
            <a:spLocks/>
          </p:cNvSpPr>
          <p:nvPr/>
        </p:nvSpPr>
        <p:spPr>
          <a:xfrm>
            <a:off x="5000626" y="1873137"/>
            <a:ext cx="6417622" cy="45276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2600" dirty="0">
                <a:solidFill>
                  <a:schemeClr val="tx1"/>
                </a:solidFill>
              </a:rPr>
              <a:t>Why is muscle wasting a problem?</a:t>
            </a:r>
          </a:p>
          <a:p>
            <a:pPr marL="457200" indent="-457200">
              <a:spcBef>
                <a:spcPts val="1200"/>
              </a:spcBef>
              <a:buFont typeface="Arial" panose="020B0604020202020204" pitchFamily="34" charset="0"/>
              <a:buChar char="•"/>
            </a:pPr>
            <a:r>
              <a:rPr lang="en-US" sz="2400" dirty="0">
                <a:solidFill>
                  <a:schemeClr val="tx1"/>
                </a:solidFill>
              </a:rPr>
              <a:t>Decreased respiratory function</a:t>
            </a:r>
          </a:p>
          <a:p>
            <a:pPr marL="919163" lvl="2" indent="-457200">
              <a:spcBef>
                <a:spcPts val="1200"/>
              </a:spcBef>
            </a:pPr>
            <a:r>
              <a:rPr lang="en-US" sz="1800" dirty="0">
                <a:solidFill>
                  <a:schemeClr val="tx1"/>
                </a:solidFill>
              </a:rPr>
              <a:t>Increased gas trapping, decreased diffusion, decreased ability to expectorate – clear lung infection</a:t>
            </a:r>
          </a:p>
          <a:p>
            <a:pPr marL="457200" indent="-457200">
              <a:spcBef>
                <a:spcPts val="1200"/>
              </a:spcBef>
              <a:buFont typeface="Arial" panose="020B0604020202020204" pitchFamily="34" charset="0"/>
              <a:buChar char="•"/>
            </a:pPr>
            <a:r>
              <a:rPr lang="en-US" sz="2400" dirty="0">
                <a:solidFill>
                  <a:schemeClr val="tx1"/>
                </a:solidFill>
              </a:rPr>
              <a:t>Decline in skeletal muscle function</a:t>
            </a:r>
          </a:p>
          <a:p>
            <a:pPr marL="457200" indent="-457200">
              <a:spcBef>
                <a:spcPts val="1200"/>
              </a:spcBef>
              <a:buFont typeface="Arial" panose="020B0604020202020204" pitchFamily="34" charset="0"/>
              <a:buChar char="•"/>
            </a:pPr>
            <a:r>
              <a:rPr lang="en-US" sz="2400" dirty="0">
                <a:solidFill>
                  <a:schemeClr val="tx1"/>
                </a:solidFill>
              </a:rPr>
              <a:t>Lower exercise capacity</a:t>
            </a:r>
          </a:p>
          <a:p>
            <a:pPr marL="457200" indent="-457200">
              <a:spcBef>
                <a:spcPts val="1200"/>
              </a:spcBef>
              <a:buFont typeface="Arial" panose="020B0604020202020204" pitchFamily="34" charset="0"/>
              <a:buChar char="•"/>
            </a:pPr>
            <a:r>
              <a:rPr lang="en-US" sz="2400" dirty="0">
                <a:solidFill>
                  <a:schemeClr val="tx1"/>
                </a:solidFill>
              </a:rPr>
              <a:t>Increased fatigability</a:t>
            </a:r>
          </a:p>
          <a:p>
            <a:pPr marL="457200" indent="-457200">
              <a:spcBef>
                <a:spcPts val="1200"/>
              </a:spcBef>
              <a:buFont typeface="Arial" panose="020B0604020202020204" pitchFamily="34" charset="0"/>
              <a:buChar char="•"/>
            </a:pPr>
            <a:r>
              <a:rPr lang="en-US" sz="2400" dirty="0">
                <a:solidFill>
                  <a:schemeClr val="tx1"/>
                </a:solidFill>
              </a:rPr>
              <a:t>Major determinant of mortality, independent of airflow obstruction</a:t>
            </a:r>
            <a:r>
              <a:rPr lang="en-US" sz="2400" baseline="30000" dirty="0">
                <a:solidFill>
                  <a:schemeClr val="tx1"/>
                </a:solidFill>
              </a:rPr>
              <a:t>9, 10</a:t>
            </a:r>
            <a:endParaRPr lang="en-US" sz="2400" baseline="30000" dirty="0"/>
          </a:p>
          <a:p>
            <a:pPr marL="457200" indent="-457200">
              <a:spcBef>
                <a:spcPts val="1200"/>
              </a:spcBef>
              <a:buFont typeface="Arial" panose="020B0604020202020204" pitchFamily="34" charset="0"/>
              <a:buChar char="•"/>
            </a:pPr>
            <a:endParaRPr lang="en-US" sz="2400" dirty="0"/>
          </a:p>
        </p:txBody>
      </p:sp>
      <p:pic>
        <p:nvPicPr>
          <p:cNvPr id="6" name="Picture 4" descr="Image result for super breath">
            <a:extLst>
              <a:ext uri="{FF2B5EF4-FFF2-40B4-BE49-F238E27FC236}">
                <a16:creationId xmlns:a16="http://schemas.microsoft.com/office/drawing/2014/main" id="{EB07D1BC-687D-47F8-9883-8543C22163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81" r="16886"/>
          <a:stretch/>
        </p:blipFill>
        <p:spPr bwMode="auto">
          <a:xfrm>
            <a:off x="485774" y="1873137"/>
            <a:ext cx="4243389" cy="34008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102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F3A6-ADF0-4A74-A3AA-AE2190425815}"/>
              </a:ext>
            </a:extLst>
          </p:cNvPr>
          <p:cNvSpPr>
            <a:spLocks noGrp="1"/>
          </p:cNvSpPr>
          <p:nvPr>
            <p:ph type="title"/>
          </p:nvPr>
        </p:nvSpPr>
        <p:spPr>
          <a:xfrm>
            <a:off x="321424" y="2700977"/>
            <a:ext cx="4408914" cy="1034011"/>
          </a:xfrm>
        </p:spPr>
        <p:txBody>
          <a:bodyPr>
            <a:normAutofit fontScale="90000"/>
          </a:bodyPr>
          <a:lstStyle/>
          <a:p>
            <a:pPr algn="ctr"/>
            <a:r>
              <a:rPr lang="en-US" dirty="0">
                <a:solidFill>
                  <a:schemeClr val="tx1"/>
                </a:solidFill>
              </a:rPr>
              <a:t>Building Blocks to Healthy Eating</a:t>
            </a:r>
          </a:p>
        </p:txBody>
      </p:sp>
      <p:sp>
        <p:nvSpPr>
          <p:cNvPr id="3" name="Picture Placeholder 2">
            <a:extLst>
              <a:ext uri="{FF2B5EF4-FFF2-40B4-BE49-F238E27FC236}">
                <a16:creationId xmlns:a16="http://schemas.microsoft.com/office/drawing/2014/main" id="{2FB2CDCE-7DBC-4376-ABFC-96BABDAE1ED8}"/>
              </a:ext>
            </a:extLst>
          </p:cNvPr>
          <p:cNvSpPr>
            <a:spLocks noGrp="1"/>
          </p:cNvSpPr>
          <p:nvPr>
            <p:ph type="pic" sz="quarter" idx="14"/>
          </p:nvPr>
        </p:nvSpPr>
        <p:spPr/>
      </p:sp>
      <p:pic>
        <p:nvPicPr>
          <p:cNvPr id="5" name="Picture 4">
            <a:extLst>
              <a:ext uri="{FF2B5EF4-FFF2-40B4-BE49-F238E27FC236}">
                <a16:creationId xmlns:a16="http://schemas.microsoft.com/office/drawing/2014/main" id="{55B63E3D-8549-43AC-AA33-3D89653FB8EA}"/>
              </a:ext>
            </a:extLst>
          </p:cNvPr>
          <p:cNvPicPr>
            <a:picLocks noChangeAspect="1"/>
          </p:cNvPicPr>
          <p:nvPr/>
        </p:nvPicPr>
        <p:blipFill>
          <a:blip r:embed="rId3"/>
          <a:stretch>
            <a:fillRect/>
          </a:stretch>
        </p:blipFill>
        <p:spPr>
          <a:xfrm>
            <a:off x="4928459" y="290200"/>
            <a:ext cx="6912245" cy="5996372"/>
          </a:xfrm>
          <a:prstGeom prst="rect">
            <a:avLst/>
          </a:prstGeom>
        </p:spPr>
      </p:pic>
      <p:sp>
        <p:nvSpPr>
          <p:cNvPr id="9" name="Rectangle 8">
            <a:extLst>
              <a:ext uri="{FF2B5EF4-FFF2-40B4-BE49-F238E27FC236}">
                <a16:creationId xmlns:a16="http://schemas.microsoft.com/office/drawing/2014/main" id="{6CA6D800-FFB4-4A92-BFCE-D6A186BEFCC7}"/>
              </a:ext>
            </a:extLst>
          </p:cNvPr>
          <p:cNvSpPr/>
          <p:nvPr/>
        </p:nvSpPr>
        <p:spPr>
          <a:xfrm>
            <a:off x="5004062" y="290199"/>
            <a:ext cx="6771379" cy="5996373"/>
          </a:xfrm>
          <a:prstGeom prst="rect">
            <a:avLst/>
          </a:prstGeom>
          <a:noFill/>
          <a:ln w="38100">
            <a:solidFill>
              <a:srgbClr val="0AA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7526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33DE34-341E-4E35-9E70-7883688E4566}"/>
              </a:ext>
            </a:extLst>
          </p:cNvPr>
          <p:cNvPicPr>
            <a:picLocks noChangeAspect="1"/>
          </p:cNvPicPr>
          <p:nvPr/>
        </p:nvPicPr>
        <p:blipFill>
          <a:blip r:embed="rId3"/>
          <a:stretch>
            <a:fillRect/>
          </a:stretch>
        </p:blipFill>
        <p:spPr>
          <a:xfrm>
            <a:off x="5264264" y="509955"/>
            <a:ext cx="6191250" cy="1038225"/>
          </a:xfrm>
          <a:prstGeom prst="rect">
            <a:avLst/>
          </a:prstGeom>
        </p:spPr>
      </p:pic>
      <p:sp>
        <p:nvSpPr>
          <p:cNvPr id="7" name="Text Placeholder 3">
            <a:extLst>
              <a:ext uri="{FF2B5EF4-FFF2-40B4-BE49-F238E27FC236}">
                <a16:creationId xmlns:a16="http://schemas.microsoft.com/office/drawing/2014/main" id="{BC6CAE66-78CF-46F5-B964-B5A904977ABB}"/>
              </a:ext>
            </a:extLst>
          </p:cNvPr>
          <p:cNvSpPr txBox="1">
            <a:spLocks/>
          </p:cNvSpPr>
          <p:nvPr/>
        </p:nvSpPr>
        <p:spPr>
          <a:xfrm>
            <a:off x="5389525" y="1734024"/>
            <a:ext cx="6065989" cy="9410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chemeClr val="tx1"/>
                </a:solidFill>
              </a:rPr>
              <a:t>Aim to make half of your plate fruits and vegetables</a:t>
            </a:r>
          </a:p>
        </p:txBody>
      </p:sp>
      <p:pic>
        <p:nvPicPr>
          <p:cNvPr id="21" name="Picture 20">
            <a:extLst>
              <a:ext uri="{FF2B5EF4-FFF2-40B4-BE49-F238E27FC236}">
                <a16:creationId xmlns:a16="http://schemas.microsoft.com/office/drawing/2014/main" id="{8E84F45B-B665-466C-AF64-B6A4938B5E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67" y="841939"/>
            <a:ext cx="5010576" cy="4591510"/>
          </a:xfrm>
          <a:prstGeom prst="rect">
            <a:avLst/>
          </a:prstGeom>
        </p:spPr>
      </p:pic>
      <p:sp>
        <p:nvSpPr>
          <p:cNvPr id="10" name="Text Placeholder 3">
            <a:extLst>
              <a:ext uri="{FF2B5EF4-FFF2-40B4-BE49-F238E27FC236}">
                <a16:creationId xmlns:a16="http://schemas.microsoft.com/office/drawing/2014/main" id="{1F819078-A5F7-4233-9FD3-2FDECA989109}"/>
              </a:ext>
            </a:extLst>
          </p:cNvPr>
          <p:cNvSpPr txBox="1">
            <a:spLocks/>
          </p:cNvSpPr>
          <p:nvPr/>
        </p:nvSpPr>
        <p:spPr>
          <a:xfrm>
            <a:off x="5389525" y="2908778"/>
            <a:ext cx="6178660" cy="24369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chemeClr val="tx1"/>
                </a:solidFill>
              </a:rPr>
              <a:t>Fruits and vegetables provide the body with: </a:t>
            </a:r>
          </a:p>
          <a:p>
            <a:pPr marL="457200" indent="-457200">
              <a:buFont typeface="Arial" panose="020B0604020202020204" pitchFamily="34" charset="0"/>
              <a:buChar char="•"/>
            </a:pPr>
            <a:r>
              <a:rPr lang="en-US" sz="2600" dirty="0">
                <a:solidFill>
                  <a:schemeClr val="tx1"/>
                </a:solidFill>
              </a:rPr>
              <a:t>Soluble fiber</a:t>
            </a:r>
          </a:p>
          <a:p>
            <a:pPr marL="457200" indent="-457200">
              <a:buFont typeface="Arial" panose="020B0604020202020204" pitchFamily="34" charset="0"/>
              <a:buChar char="•"/>
            </a:pPr>
            <a:r>
              <a:rPr lang="en-US" sz="2600" dirty="0">
                <a:solidFill>
                  <a:schemeClr val="tx1"/>
                </a:solidFill>
              </a:rPr>
              <a:t>Antioxidants</a:t>
            </a:r>
          </a:p>
          <a:p>
            <a:pPr marL="457200" indent="-457200">
              <a:buFont typeface="Arial" panose="020B0604020202020204" pitchFamily="34" charset="0"/>
              <a:buChar char="•"/>
            </a:pPr>
            <a:r>
              <a:rPr lang="en-US" sz="2600" dirty="0">
                <a:solidFill>
                  <a:schemeClr val="tx1"/>
                </a:solidFill>
              </a:rPr>
              <a:t>Vitamins &amp; minerals</a:t>
            </a:r>
          </a:p>
          <a:p>
            <a:pPr marL="457200" indent="-457200">
              <a:buFont typeface="Arial" panose="020B0604020202020204" pitchFamily="34" charset="0"/>
              <a:buChar char="•"/>
            </a:pPr>
            <a:r>
              <a:rPr lang="en-US" sz="2600" dirty="0">
                <a:solidFill>
                  <a:schemeClr val="tx1"/>
                </a:solidFill>
              </a:rPr>
              <a:t>Flavonoids </a:t>
            </a:r>
          </a:p>
        </p:txBody>
      </p:sp>
    </p:spTree>
    <p:extLst>
      <p:ext uri="{BB962C8B-B14F-4D97-AF65-F5344CB8AC3E}">
        <p14:creationId xmlns:p14="http://schemas.microsoft.com/office/powerpoint/2010/main" val="1664865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33DE34-341E-4E35-9E70-7883688E4566}"/>
              </a:ext>
            </a:extLst>
          </p:cNvPr>
          <p:cNvPicPr>
            <a:picLocks noChangeAspect="1"/>
          </p:cNvPicPr>
          <p:nvPr/>
        </p:nvPicPr>
        <p:blipFill>
          <a:blip r:embed="rId3"/>
          <a:stretch>
            <a:fillRect/>
          </a:stretch>
        </p:blipFill>
        <p:spPr>
          <a:xfrm>
            <a:off x="5264264" y="509955"/>
            <a:ext cx="6191250" cy="1038225"/>
          </a:xfrm>
          <a:prstGeom prst="rect">
            <a:avLst/>
          </a:prstGeom>
        </p:spPr>
      </p:pic>
      <p:sp>
        <p:nvSpPr>
          <p:cNvPr id="7" name="Text Placeholder 3">
            <a:extLst>
              <a:ext uri="{FF2B5EF4-FFF2-40B4-BE49-F238E27FC236}">
                <a16:creationId xmlns:a16="http://schemas.microsoft.com/office/drawing/2014/main" id="{BC6CAE66-78CF-46F5-B964-B5A904977ABB}"/>
              </a:ext>
            </a:extLst>
          </p:cNvPr>
          <p:cNvSpPr txBox="1">
            <a:spLocks/>
          </p:cNvSpPr>
          <p:nvPr/>
        </p:nvSpPr>
        <p:spPr>
          <a:xfrm>
            <a:off x="5389525" y="1701939"/>
            <a:ext cx="6065989" cy="17234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2400"/>
              </a:spcAft>
            </a:pPr>
            <a:r>
              <a:rPr lang="en-US" sz="2600" dirty="0">
                <a:solidFill>
                  <a:schemeClr val="tx1"/>
                </a:solidFill>
              </a:rPr>
              <a:t>Avoid gas-producing fruits and vegetables. </a:t>
            </a:r>
          </a:p>
        </p:txBody>
      </p:sp>
      <p:pic>
        <p:nvPicPr>
          <p:cNvPr id="21" name="Picture 20">
            <a:extLst>
              <a:ext uri="{FF2B5EF4-FFF2-40B4-BE49-F238E27FC236}">
                <a16:creationId xmlns:a16="http://schemas.microsoft.com/office/drawing/2014/main" id="{8E84F45B-B665-466C-AF64-B6A4938B5E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67" y="841939"/>
            <a:ext cx="5010576" cy="4591510"/>
          </a:xfrm>
          <a:prstGeom prst="rect">
            <a:avLst/>
          </a:prstGeom>
        </p:spPr>
      </p:pic>
      <p:sp>
        <p:nvSpPr>
          <p:cNvPr id="10" name="Text Placeholder 3">
            <a:extLst>
              <a:ext uri="{FF2B5EF4-FFF2-40B4-BE49-F238E27FC236}">
                <a16:creationId xmlns:a16="http://schemas.microsoft.com/office/drawing/2014/main" id="{1F819078-A5F7-4233-9FD3-2FDECA989109}"/>
              </a:ext>
            </a:extLst>
          </p:cNvPr>
          <p:cNvSpPr txBox="1">
            <a:spLocks/>
          </p:cNvSpPr>
          <p:nvPr/>
        </p:nvSpPr>
        <p:spPr>
          <a:xfrm>
            <a:off x="5389525" y="3510417"/>
            <a:ext cx="6178660" cy="3260499"/>
          </a:xfrm>
          <a:prstGeom prst="rect">
            <a:avLst/>
          </a:prstGeom>
        </p:spPr>
        <p:txBody>
          <a:bodyPr vert="horz" lIns="91440" tIns="45720" rIns="91440" bIns="45720" numCol="2"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chemeClr val="tx1"/>
                </a:solidFill>
              </a:rPr>
              <a:t>These include: </a:t>
            </a:r>
          </a:p>
          <a:p>
            <a:pPr marL="457200" indent="-457200">
              <a:buFont typeface="Arial" panose="020B0604020202020204" pitchFamily="34" charset="0"/>
              <a:buChar char="•"/>
            </a:pPr>
            <a:r>
              <a:rPr lang="en-US" sz="2600" dirty="0">
                <a:solidFill>
                  <a:schemeClr val="tx1"/>
                </a:solidFill>
              </a:rPr>
              <a:t>Beans</a:t>
            </a:r>
          </a:p>
          <a:p>
            <a:pPr marL="457200" indent="-457200">
              <a:buFont typeface="Arial" panose="020B0604020202020204" pitchFamily="34" charset="0"/>
              <a:buChar char="•"/>
            </a:pPr>
            <a:r>
              <a:rPr lang="en-US" sz="2600" dirty="0">
                <a:solidFill>
                  <a:schemeClr val="tx1"/>
                </a:solidFill>
              </a:rPr>
              <a:t>Broccoli</a:t>
            </a:r>
          </a:p>
          <a:p>
            <a:pPr marL="457200" indent="-457200">
              <a:buFont typeface="Arial" panose="020B0604020202020204" pitchFamily="34" charset="0"/>
              <a:buChar char="•"/>
            </a:pPr>
            <a:r>
              <a:rPr lang="en-US" sz="2600" dirty="0">
                <a:solidFill>
                  <a:schemeClr val="tx1"/>
                </a:solidFill>
              </a:rPr>
              <a:t>Brussel sprouts</a:t>
            </a:r>
          </a:p>
          <a:p>
            <a:pPr marL="457200" indent="-457200">
              <a:buFont typeface="Arial" panose="020B0604020202020204" pitchFamily="34" charset="0"/>
              <a:buChar char="•"/>
            </a:pPr>
            <a:endParaRPr lang="en-US" sz="2600" dirty="0">
              <a:solidFill>
                <a:schemeClr val="tx1"/>
              </a:solidFill>
            </a:endParaRPr>
          </a:p>
          <a:p>
            <a:pPr marL="457200" indent="-457200">
              <a:buFont typeface="Arial" panose="020B0604020202020204" pitchFamily="34" charset="0"/>
              <a:buChar char="•"/>
            </a:pPr>
            <a:endParaRPr lang="en-US" sz="2600" dirty="0">
              <a:solidFill>
                <a:schemeClr val="tx1"/>
              </a:solidFill>
            </a:endParaRPr>
          </a:p>
          <a:p>
            <a:pPr marL="457200" indent="-457200">
              <a:buFont typeface="Arial" panose="020B0604020202020204" pitchFamily="34" charset="0"/>
              <a:buChar char="•"/>
            </a:pPr>
            <a:endParaRPr lang="en-US" sz="2600" dirty="0">
              <a:solidFill>
                <a:schemeClr val="tx1"/>
              </a:solidFill>
            </a:endParaRPr>
          </a:p>
          <a:p>
            <a:pPr marL="457200" indent="-457200">
              <a:buFont typeface="Arial" panose="020B0604020202020204" pitchFamily="34" charset="0"/>
              <a:buChar char="•"/>
            </a:pPr>
            <a:r>
              <a:rPr lang="en-US" sz="2600" dirty="0">
                <a:solidFill>
                  <a:schemeClr val="tx1"/>
                </a:solidFill>
              </a:rPr>
              <a:t>Cabbage</a:t>
            </a:r>
          </a:p>
          <a:p>
            <a:pPr marL="457200" indent="-457200">
              <a:buFont typeface="Arial" panose="020B0604020202020204" pitchFamily="34" charset="0"/>
              <a:buChar char="•"/>
            </a:pPr>
            <a:r>
              <a:rPr lang="en-US" sz="2600" dirty="0">
                <a:solidFill>
                  <a:schemeClr val="tx1"/>
                </a:solidFill>
              </a:rPr>
              <a:t>Corn</a:t>
            </a:r>
          </a:p>
          <a:p>
            <a:pPr marL="457200" indent="-457200">
              <a:buFont typeface="Arial" panose="020B0604020202020204" pitchFamily="34" charset="0"/>
              <a:buChar char="•"/>
            </a:pPr>
            <a:r>
              <a:rPr lang="en-US" sz="2600" dirty="0">
                <a:solidFill>
                  <a:schemeClr val="tx1"/>
                </a:solidFill>
              </a:rPr>
              <a:t>Cucumbers</a:t>
            </a:r>
          </a:p>
          <a:p>
            <a:pPr marL="457200" indent="-457200">
              <a:buFont typeface="Arial" panose="020B0604020202020204" pitchFamily="34" charset="0"/>
              <a:buChar char="•"/>
            </a:pPr>
            <a:endParaRPr lang="en-US" sz="2600" dirty="0">
              <a:solidFill>
                <a:schemeClr val="tx1"/>
              </a:solidFill>
            </a:endParaRPr>
          </a:p>
        </p:txBody>
      </p:sp>
      <p:sp>
        <p:nvSpPr>
          <p:cNvPr id="6" name="Text Placeholder 3">
            <a:extLst>
              <a:ext uri="{FF2B5EF4-FFF2-40B4-BE49-F238E27FC236}">
                <a16:creationId xmlns:a16="http://schemas.microsoft.com/office/drawing/2014/main" id="{BC6CAE66-78CF-46F5-B964-B5A904977ABB}"/>
              </a:ext>
            </a:extLst>
          </p:cNvPr>
          <p:cNvSpPr txBox="1">
            <a:spLocks/>
          </p:cNvSpPr>
          <p:nvPr/>
        </p:nvSpPr>
        <p:spPr>
          <a:xfrm>
            <a:off x="5389524" y="2377578"/>
            <a:ext cx="6065989" cy="17234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600"/>
              </a:spcBef>
            </a:pPr>
            <a:r>
              <a:rPr lang="en-US" sz="2600" dirty="0">
                <a:solidFill>
                  <a:schemeClr val="tx1"/>
                </a:solidFill>
              </a:rPr>
              <a:t>A stomach swollen with gas can interfere with breathing.</a:t>
            </a:r>
            <a:r>
              <a:rPr lang="en-US" sz="2600" baseline="30000" dirty="0">
                <a:solidFill>
                  <a:schemeClr val="tx1"/>
                </a:solidFill>
              </a:rPr>
              <a:t>1</a:t>
            </a:r>
            <a:r>
              <a:rPr lang="en-US" sz="2600" dirty="0">
                <a:solidFill>
                  <a:schemeClr val="tx1"/>
                </a:solidFill>
              </a:rPr>
              <a:t> </a:t>
            </a:r>
          </a:p>
        </p:txBody>
      </p:sp>
    </p:spTree>
    <p:extLst>
      <p:ext uri="{BB962C8B-B14F-4D97-AF65-F5344CB8AC3E}">
        <p14:creationId xmlns:p14="http://schemas.microsoft.com/office/powerpoint/2010/main" val="370835543"/>
      </p:ext>
    </p:extLst>
  </p:cSld>
  <p:clrMapOvr>
    <a:masterClrMapping/>
  </p:clrMapOvr>
</p:sld>
</file>

<file path=ppt/theme/theme1.xml><?xml version="1.0" encoding="utf-8"?>
<a:theme xmlns:a="http://schemas.openxmlformats.org/drawingml/2006/main" name="Intermountain">
  <a:themeElements>
    <a:clrScheme name="Intermountain Colors 3">
      <a:dk1>
        <a:srgbClr val="000000"/>
      </a:dk1>
      <a:lt1>
        <a:srgbClr val="FFFFFF"/>
      </a:lt1>
      <a:dk2>
        <a:srgbClr val="37517D"/>
      </a:dk2>
      <a:lt2>
        <a:srgbClr val="4F81BD"/>
      </a:lt2>
      <a:accent1>
        <a:srgbClr val="4F81BD"/>
      </a:accent1>
      <a:accent2>
        <a:srgbClr val="005DAA"/>
      </a:accent2>
      <a:accent3>
        <a:srgbClr val="A8C5E7"/>
      </a:accent3>
      <a:accent4>
        <a:srgbClr val="EFAE1E"/>
      </a:accent4>
      <a:accent5>
        <a:srgbClr val="88BB00"/>
      </a:accent5>
      <a:accent6>
        <a:srgbClr val="B45114"/>
      </a:accent6>
      <a:hlink>
        <a:srgbClr val="005DAA"/>
      </a:hlink>
      <a:folHlink>
        <a:srgbClr val="4F81B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mountain" id="{DCCF5DB5-E456-4668-8E78-360B00BFF9B9}" vid="{BA3560C5-C362-4CD5-91C9-30CA524B0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6A1D1C09D0E94484FAB63ABB4F967F" ma:contentTypeVersion="12" ma:contentTypeDescription="Create a new document." ma:contentTypeScope="" ma:versionID="df0b80fcff9fe22299d47344baa3b36a">
  <xsd:schema xmlns:xsd="http://www.w3.org/2001/XMLSchema" xmlns:xs="http://www.w3.org/2001/XMLSchema" xmlns:p="http://schemas.microsoft.com/office/2006/metadata/properties" xmlns:ns2="2670b9f4-02d1-4583-8bc5-74588fdc4411" xmlns:ns3="38f85125-9333-48dc-a68e-f50d80364c55" targetNamespace="http://schemas.microsoft.com/office/2006/metadata/properties" ma:root="true" ma:fieldsID="7d4708fe0eab6e6c2b937c44010485d5" ns2:_="" ns3:_="">
    <xsd:import namespace="2670b9f4-02d1-4583-8bc5-74588fdc4411"/>
    <xsd:import namespace="38f85125-9333-48dc-a68e-f50d80364c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70b9f4-02d1-4583-8bc5-74588fdc44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f85125-9333-48dc-a68e-f50d80364c5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A435C3-2D97-4499-9BF8-202D12E1798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29D6E9D-7287-43FB-AF19-EA55CD39C7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70b9f4-02d1-4583-8bc5-74588fdc4411"/>
    <ds:schemaRef ds:uri="38f85125-9333-48dc-a68e-f50d80364c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757076-D198-43F8-B354-28387B2012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Intermountain</Template>
  <TotalTime>2588</TotalTime>
  <Words>5074</Words>
  <Application>Microsoft Office PowerPoint</Application>
  <PresentationFormat>Widescreen</PresentationFormat>
  <Paragraphs>382</Paragraphs>
  <Slides>27</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vt:lpstr>
      <vt:lpstr>Calibri</vt:lpstr>
      <vt:lpstr>Courier New</vt:lpstr>
      <vt:lpstr>Intermountain</vt:lpstr>
      <vt:lpstr>Nutrition and COPD</vt:lpstr>
      <vt:lpstr>PowerPoint Presentation</vt:lpstr>
      <vt:lpstr>Nutrition and COPD</vt:lpstr>
      <vt:lpstr>PowerPoint Presentation</vt:lpstr>
      <vt:lpstr>PowerPoint Presentation</vt:lpstr>
      <vt:lpstr>PowerPoint Presentation</vt:lpstr>
      <vt:lpstr>Building Blocks to Healthy Eating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Medical Nutrition Supplements</vt:lpstr>
      <vt:lpstr>PowerPoint Presentation</vt:lpstr>
      <vt:lpstr>PowerPoint Presentation</vt:lpstr>
      <vt:lpstr>Meal Examples</vt:lpstr>
      <vt:lpstr>Meal Examples</vt:lpstr>
      <vt:lpstr>Meal Examples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and COPD</dc:title>
  <dc:creator>Benjamin Hermansen</dc:creator>
  <cp:lastModifiedBy>Kelly Smith</cp:lastModifiedBy>
  <cp:revision>91</cp:revision>
  <cp:lastPrinted>2018-06-06T15:33:45Z</cp:lastPrinted>
  <dcterms:created xsi:type="dcterms:W3CDTF">2018-05-01T16:19:57Z</dcterms:created>
  <dcterms:modified xsi:type="dcterms:W3CDTF">2021-01-29T18:53:58Z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1a4512-8026-4a73-bfb7-8d52c1779a3a_Enabled">
    <vt:lpwstr>True</vt:lpwstr>
  </property>
  <property fmtid="{D5CDD505-2E9C-101B-9397-08002B2CF9AE}" pid="3" name="MSIP_Label_ba1a4512-8026-4a73-bfb7-8d52c1779a3a_SiteId">
    <vt:lpwstr>a79016de-bdd0-4e47-91f4-79416ab912ad</vt:lpwstr>
  </property>
  <property fmtid="{D5CDD505-2E9C-101B-9397-08002B2CF9AE}" pid="4" name="MSIP_Label_ba1a4512-8026-4a73-bfb7-8d52c1779a3a_Ref">
    <vt:lpwstr>https://api.informationprotection.azure.com/api/a79016de-bdd0-4e47-91f4-79416ab912ad</vt:lpwstr>
  </property>
  <property fmtid="{D5CDD505-2E9C-101B-9397-08002B2CF9AE}" pid="5" name="MSIP_Label_ba1a4512-8026-4a73-bfb7-8d52c1779a3a_Owner">
    <vt:lpwstr>Benjamin.Hermansen@imail.org</vt:lpwstr>
  </property>
  <property fmtid="{D5CDD505-2E9C-101B-9397-08002B2CF9AE}" pid="6" name="MSIP_Label_ba1a4512-8026-4a73-bfb7-8d52c1779a3a_SetDate">
    <vt:lpwstr>2018-05-01T11:45:14.0879021-06:00</vt:lpwstr>
  </property>
  <property fmtid="{D5CDD505-2E9C-101B-9397-08002B2CF9AE}" pid="7" name="MSIP_Label_ba1a4512-8026-4a73-bfb7-8d52c1779a3a_Name">
    <vt:lpwstr>Sensitive Information</vt:lpwstr>
  </property>
  <property fmtid="{D5CDD505-2E9C-101B-9397-08002B2CF9AE}" pid="8" name="MSIP_Label_ba1a4512-8026-4a73-bfb7-8d52c1779a3a_Application">
    <vt:lpwstr>Microsoft Azure Information Protection</vt:lpwstr>
  </property>
  <property fmtid="{D5CDD505-2E9C-101B-9397-08002B2CF9AE}" pid="9" name="MSIP_Label_ba1a4512-8026-4a73-bfb7-8d52c1779a3a_Extended_MSFT_Method">
    <vt:lpwstr>Automatic</vt:lpwstr>
  </property>
  <property fmtid="{D5CDD505-2E9C-101B-9397-08002B2CF9AE}" pid="10" name="Sensitivity">
    <vt:lpwstr>Sensitive Information</vt:lpwstr>
  </property>
  <property fmtid="{D5CDD505-2E9C-101B-9397-08002B2CF9AE}" pid="11" name="ContentTypeId">
    <vt:lpwstr>0x010100156A1D1C09D0E94484FAB63ABB4F967F</vt:lpwstr>
  </property>
</Properties>
</file>