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k25kRqGbalD2f9LsIOMvu+Kc7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" name="Google Shape;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0284af5ec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0284af5ecb_0_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10284af5ecb_0_1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02637a8352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02637a8352_0_3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g102637a8352_0_3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d278d2fa61_0_3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gd278d2fa6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02637a83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02637a8352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102637a8352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2"/>
          <p:cNvSpPr txBox="1">
            <a:spLocks noGrp="1"/>
          </p:cNvSpPr>
          <p:nvPr>
            <p:ph type="ctrTitle"/>
          </p:nvPr>
        </p:nvSpPr>
        <p:spPr>
          <a:xfrm>
            <a:off x="685800" y="43497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subTitle" idx="1"/>
          </p:nvPr>
        </p:nvSpPr>
        <p:spPr>
          <a:xfrm>
            <a:off x="838200" y="2060575"/>
            <a:ext cx="7467600" cy="911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DBD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DBD"/>
                </a:solidFill>
              </a:defRPr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DBD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DBD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DBD"/>
              </a:buClr>
              <a:buSzPts val="2000"/>
              <a:buNone/>
              <a:defRPr>
                <a:solidFill>
                  <a:srgbClr val="888DBD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DBD"/>
              </a:buClr>
              <a:buSzPts val="2000"/>
              <a:buNone/>
              <a:defRPr>
                <a:solidFill>
                  <a:srgbClr val="888DBD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DBD"/>
              </a:buClr>
              <a:buSzPts val="2000"/>
              <a:buNone/>
              <a:defRPr>
                <a:solidFill>
                  <a:srgbClr val="888DBD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DBD"/>
              </a:buClr>
              <a:buSzPts val="2000"/>
              <a:buNone/>
              <a:defRPr>
                <a:solidFill>
                  <a:srgbClr val="888DBD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12"/>
          <p:cNvSpPr/>
          <p:nvPr/>
        </p:nvSpPr>
        <p:spPr>
          <a:xfrm>
            <a:off x="4419600" y="6553200"/>
            <a:ext cx="4572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Sisters of Charity of Leavenworth Health System, Inc. All rights reserved. 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1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7848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1"/>
          </p:nvPr>
        </p:nvSpPr>
        <p:spPr>
          <a:xfrm rot="5400000">
            <a:off x="2232819" y="-327819"/>
            <a:ext cx="5059363" cy="78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sldNum" idx="12"/>
          </p:nvPr>
        </p:nvSpPr>
        <p:spPr>
          <a:xfrm>
            <a:off x="8229600" y="6553200"/>
            <a:ext cx="6858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body" idx="1"/>
          </p:nvPr>
        </p:nvSpPr>
        <p:spPr>
          <a:xfrm rot="5400000">
            <a:off x="731837" y="381000"/>
            <a:ext cx="5851525" cy="56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sldNum" idx="12"/>
          </p:nvPr>
        </p:nvSpPr>
        <p:spPr>
          <a:xfrm>
            <a:off x="8229600" y="6553200"/>
            <a:ext cx="6858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7848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body" idx="1"/>
          </p:nvPr>
        </p:nvSpPr>
        <p:spPr>
          <a:xfrm>
            <a:off x="533400" y="1371601"/>
            <a:ext cx="77724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229600" y="6553200"/>
            <a:ext cx="6858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7848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533400" y="1447800"/>
            <a:ext cx="38100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Char char="•"/>
              <a:defRPr sz="22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»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body" idx="2"/>
          </p:nvPr>
        </p:nvSpPr>
        <p:spPr>
          <a:xfrm>
            <a:off x="4572000" y="1447800"/>
            <a:ext cx="38100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Char char="•"/>
              <a:defRPr sz="22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»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sldNum" idx="12"/>
          </p:nvPr>
        </p:nvSpPr>
        <p:spPr>
          <a:xfrm>
            <a:off x="8229600" y="6553200"/>
            <a:ext cx="6858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5"/>
          <p:cNvSpPr txBox="1">
            <a:spLocks noGrp="1"/>
          </p:cNvSpPr>
          <p:nvPr>
            <p:ph type="title"/>
          </p:nvPr>
        </p:nvSpPr>
        <p:spPr>
          <a:xfrm>
            <a:off x="722313" y="4167187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body" idx="1"/>
          </p:nvPr>
        </p:nvSpPr>
        <p:spPr>
          <a:xfrm>
            <a:off x="722313" y="2667000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DBD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DBD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DBD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DBD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DBD"/>
              </a:buClr>
              <a:buSzPts val="1400"/>
              <a:buNone/>
              <a:defRPr sz="1400">
                <a:solidFill>
                  <a:srgbClr val="888DBD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DBD"/>
              </a:buClr>
              <a:buSzPts val="1400"/>
              <a:buNone/>
              <a:defRPr sz="1400">
                <a:solidFill>
                  <a:srgbClr val="888DBD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DBD"/>
              </a:buClr>
              <a:buSzPts val="1400"/>
              <a:buNone/>
              <a:defRPr sz="1400">
                <a:solidFill>
                  <a:srgbClr val="888DBD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DBD"/>
              </a:buClr>
              <a:buSzPts val="1400"/>
              <a:buNone/>
              <a:defRPr sz="1400">
                <a:solidFill>
                  <a:srgbClr val="888DBD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sldNum" idx="12"/>
          </p:nvPr>
        </p:nvSpPr>
        <p:spPr>
          <a:xfrm>
            <a:off x="8229600" y="6553200"/>
            <a:ext cx="6858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7848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1"/>
          </p:nvPr>
        </p:nvSpPr>
        <p:spPr>
          <a:xfrm>
            <a:off x="533400" y="1265238"/>
            <a:ext cx="380850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  <a:defRPr sz="22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body" idx="2"/>
          </p:nvPr>
        </p:nvSpPr>
        <p:spPr>
          <a:xfrm>
            <a:off x="533400" y="1905000"/>
            <a:ext cx="3808504" cy="4560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Char char="•"/>
              <a:defRPr sz="22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»"/>
              <a:defRPr sz="14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body" idx="3"/>
          </p:nvPr>
        </p:nvSpPr>
        <p:spPr>
          <a:xfrm>
            <a:off x="4570504" y="1265238"/>
            <a:ext cx="38100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  <a:defRPr sz="22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4"/>
          </p:nvPr>
        </p:nvSpPr>
        <p:spPr>
          <a:xfrm>
            <a:off x="4570504" y="1905000"/>
            <a:ext cx="3810000" cy="4560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Char char="•"/>
              <a:defRPr sz="22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»"/>
              <a:defRPr sz="14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sldNum" idx="12"/>
          </p:nvPr>
        </p:nvSpPr>
        <p:spPr>
          <a:xfrm>
            <a:off x="8229600" y="6553200"/>
            <a:ext cx="6858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7848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229600" y="6553200"/>
            <a:ext cx="6858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sldNum" idx="12"/>
          </p:nvPr>
        </p:nvSpPr>
        <p:spPr>
          <a:xfrm>
            <a:off x="8229600" y="6553200"/>
            <a:ext cx="6858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"/>
          <p:cNvSpPr txBox="1">
            <a:spLocks noGrp="1"/>
          </p:cNvSpPr>
          <p:nvPr>
            <p:ph type="title"/>
          </p:nvPr>
        </p:nvSpPr>
        <p:spPr>
          <a:xfrm>
            <a:off x="801687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1"/>
          </p:nvPr>
        </p:nvSpPr>
        <p:spPr>
          <a:xfrm>
            <a:off x="3886200" y="273050"/>
            <a:ext cx="480060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2"/>
          </p:nvPr>
        </p:nvSpPr>
        <p:spPr>
          <a:xfrm>
            <a:off x="801687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sldNum" idx="12"/>
          </p:nvPr>
        </p:nvSpPr>
        <p:spPr>
          <a:xfrm>
            <a:off x="8229600" y="6553200"/>
            <a:ext cx="6858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2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sldNum" idx="12"/>
          </p:nvPr>
        </p:nvSpPr>
        <p:spPr>
          <a:xfrm>
            <a:off x="8229600" y="6553200"/>
            <a:ext cx="6858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7848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533400" y="1371601"/>
            <a:ext cx="77724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sldNum" idx="12"/>
          </p:nvPr>
        </p:nvSpPr>
        <p:spPr>
          <a:xfrm>
            <a:off x="8229600" y="6553200"/>
            <a:ext cx="6858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://member.virginpulse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ono.login.us2.oraclecloud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odocs.altirnao.com/?locale=en_US&amp;aodocs-domain=sclhealth.org#Menu_viewDoc/LibraryId_Sai7MqT0zQskn8AY3u/DocumentId_SgMCTjl1rOaA1WThA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"/>
          <p:cNvSpPr txBox="1">
            <a:spLocks noGrp="1"/>
          </p:cNvSpPr>
          <p:nvPr>
            <p:ph type="ctrTitle"/>
          </p:nvPr>
        </p:nvSpPr>
        <p:spPr>
          <a:xfrm>
            <a:off x="685800" y="43497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Arial"/>
              <a:buNone/>
            </a:pPr>
            <a:r>
              <a:rPr lang="en-US" sz="3040"/>
              <a:t>Updating Your Beneficiary and Emergency Contact in Oracle Cloud ERP</a:t>
            </a:r>
            <a:endParaRPr sz="3040"/>
          </a:p>
        </p:txBody>
      </p:sp>
      <p:sp>
        <p:nvSpPr>
          <p:cNvPr id="65" name="Google Shape;65;p1"/>
          <p:cNvSpPr txBox="1">
            <a:spLocks noGrp="1"/>
          </p:cNvSpPr>
          <p:nvPr>
            <p:ph type="subTitle" idx="1"/>
          </p:nvPr>
        </p:nvSpPr>
        <p:spPr>
          <a:xfrm>
            <a:off x="838200" y="2060575"/>
            <a:ext cx="7467600" cy="911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Benefits Module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7848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/>
              <a:t>Updating Your Beneficiaries</a:t>
            </a:r>
            <a:endParaRPr/>
          </a:p>
        </p:txBody>
      </p:sp>
      <p:sp>
        <p:nvSpPr>
          <p:cNvPr id="163" name="Google Shape;163;p9"/>
          <p:cNvSpPr txBox="1">
            <a:spLocks noGrp="1"/>
          </p:cNvSpPr>
          <p:nvPr>
            <p:ph type="body" idx="1"/>
          </p:nvPr>
        </p:nvSpPr>
        <p:spPr>
          <a:xfrm>
            <a:off x="533400" y="1371600"/>
            <a:ext cx="77724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After you’ve selected your beneficiaries for each Life and AD&amp;D plan, you will see them listed within the info box for that plan.</a:t>
            </a:r>
            <a:endParaRPr/>
          </a:p>
          <a:p>
            <a:pPr marL="342900" lvl="0" indent="-215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342900" lvl="0" indent="-215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342900" lvl="0" indent="-215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342900" lvl="0" indent="-215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342900" lvl="0" indent="-215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342900" lvl="0" indent="-215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342900" lvl="0" indent="-215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Once you’ve finished designating your primary and contingent beneficiaries for all Life &amp; Accident plans, you’re done!</a:t>
            </a:r>
            <a:endParaRPr/>
          </a:p>
        </p:txBody>
      </p:sp>
      <p:sp>
        <p:nvSpPr>
          <p:cNvPr id="164" name="Google Shape;164;p9"/>
          <p:cNvSpPr txBox="1">
            <a:spLocks noGrp="1"/>
          </p:cNvSpPr>
          <p:nvPr>
            <p:ph type="sldNum" idx="12"/>
          </p:nvPr>
        </p:nvSpPr>
        <p:spPr>
          <a:xfrm>
            <a:off x="8229600" y="6553200"/>
            <a:ext cx="6858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6451" y="2149271"/>
            <a:ext cx="4991099" cy="246421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1618050" y="5676900"/>
            <a:ext cx="5907900" cy="4926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300">
                <a:solidFill>
                  <a:schemeClr val="accent1"/>
                </a:solidFill>
              </a:rPr>
              <a:t>NOTE: </a:t>
            </a:r>
            <a:r>
              <a:rPr lang="en-US" sz="1300" b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You are automatically the beneficiary for any spouse/LDA-A and child plans you elected. You need only select beneficiaries for plans that cover you.</a:t>
            </a:r>
            <a:endParaRPr sz="1300" b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0284af5ecb_0_12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7848600" cy="639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Earning Points Through Virgin Pulse </a:t>
            </a:r>
            <a:endParaRPr/>
          </a:p>
        </p:txBody>
      </p:sp>
      <p:sp>
        <p:nvSpPr>
          <p:cNvPr id="173" name="Google Shape;173;g10284af5ecb_0_12"/>
          <p:cNvSpPr txBox="1">
            <a:spLocks noGrp="1"/>
          </p:cNvSpPr>
          <p:nvPr>
            <p:ph type="body" idx="1"/>
          </p:nvPr>
        </p:nvSpPr>
        <p:spPr>
          <a:xfrm>
            <a:off x="533400" y="1371601"/>
            <a:ext cx="7772400" cy="419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000"/>
              <a:t>In 2021, you can earn </a:t>
            </a:r>
            <a:r>
              <a:rPr lang="en-US" sz="2000" b="1">
                <a:solidFill>
                  <a:schemeClr val="accent6"/>
                </a:solidFill>
              </a:rPr>
              <a:t>1,000 points</a:t>
            </a:r>
            <a:r>
              <a:rPr lang="en-US" sz="2000"/>
              <a:t> after you update your beneficiaries in Oracle. Here’s how to get them:</a:t>
            </a:r>
            <a:endParaRPr sz="1700"/>
          </a:p>
        </p:txBody>
      </p:sp>
      <p:sp>
        <p:nvSpPr>
          <p:cNvPr id="174" name="Google Shape;174;g10284af5ecb_0_12"/>
          <p:cNvSpPr txBox="1">
            <a:spLocks noGrp="1"/>
          </p:cNvSpPr>
          <p:nvPr>
            <p:ph type="sldNum" idx="12"/>
          </p:nvPr>
        </p:nvSpPr>
        <p:spPr>
          <a:xfrm>
            <a:off x="8229600" y="6553200"/>
            <a:ext cx="685800" cy="152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175" name="Google Shape;175;g10284af5ecb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4375" y="2295525"/>
            <a:ext cx="3838576" cy="192382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10284af5ecb_0_12"/>
          <p:cNvSpPr txBox="1">
            <a:spLocks noGrp="1"/>
          </p:cNvSpPr>
          <p:nvPr>
            <p:ph type="body" idx="1"/>
          </p:nvPr>
        </p:nvSpPr>
        <p:spPr>
          <a:xfrm>
            <a:off x="400200" y="2390775"/>
            <a:ext cx="4171800" cy="365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Login to your Virgin Pulse account: </a:t>
            </a:r>
            <a:r>
              <a:rPr lang="en-US" sz="1800" b="1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member.virginpulse.com</a:t>
            </a:r>
            <a:endParaRPr sz="1800"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Hover over </a:t>
            </a:r>
            <a:r>
              <a:rPr lang="en-US" sz="1800" b="1"/>
              <a:t>Home</a:t>
            </a:r>
            <a:endParaRPr sz="1800" b="1"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Click </a:t>
            </a:r>
            <a:r>
              <a:rPr lang="en-US" sz="1800" b="1"/>
              <a:t>How to Earn</a:t>
            </a:r>
            <a:endParaRPr sz="1800" b="1"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Scroll down to PARTICIPATION and click on </a:t>
            </a:r>
            <a:r>
              <a:rPr lang="en-US" sz="1800" b="1"/>
              <a:t>Update your life insurance beneficiaries</a:t>
            </a:r>
            <a:endParaRPr sz="1800" b="1"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Read through the attestation. If true, click the box. Click </a:t>
            </a:r>
            <a:r>
              <a:rPr lang="en-US" sz="1800" b="1"/>
              <a:t>Submit</a:t>
            </a:r>
            <a:r>
              <a:rPr lang="en-US" sz="1800"/>
              <a:t>.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It’s that easy!</a:t>
            </a:r>
            <a:endParaRPr sz="1800"/>
          </a:p>
        </p:txBody>
      </p:sp>
      <p:pic>
        <p:nvPicPr>
          <p:cNvPr id="177" name="Google Shape;177;g10284af5ecb_0_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78975" y="5675250"/>
            <a:ext cx="3521836" cy="80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10284af5ecb_0_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78975" y="4346950"/>
            <a:ext cx="3529374" cy="12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10284af5ecb_0_12"/>
          <p:cNvSpPr/>
          <p:nvPr/>
        </p:nvSpPr>
        <p:spPr>
          <a:xfrm rot="5400000">
            <a:off x="6905488" y="4170450"/>
            <a:ext cx="276300" cy="269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10284af5ecb_0_12"/>
          <p:cNvSpPr/>
          <p:nvPr/>
        </p:nvSpPr>
        <p:spPr>
          <a:xfrm rot="5400000">
            <a:off x="6901738" y="5402250"/>
            <a:ext cx="276300" cy="269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7848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Font typeface="Arial"/>
              <a:buNone/>
            </a:pPr>
            <a:r>
              <a:rPr lang="en-US" sz="2500"/>
              <a:t>Adding Your Beneficiaries &amp; Emergency Contacts</a:t>
            </a:r>
            <a:endParaRPr sz="2400"/>
          </a:p>
        </p:txBody>
      </p:sp>
      <p:sp>
        <p:nvSpPr>
          <p:cNvPr id="71" name="Google Shape;71;p2"/>
          <p:cNvSpPr txBox="1">
            <a:spLocks noGrp="1"/>
          </p:cNvSpPr>
          <p:nvPr>
            <p:ph type="body" idx="1"/>
          </p:nvPr>
        </p:nvSpPr>
        <p:spPr>
          <a:xfrm>
            <a:off x="533400" y="1371601"/>
            <a:ext cx="77724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Navigate to </a:t>
            </a:r>
            <a:r>
              <a:rPr lang="en-US" b="1" u="sng">
                <a:solidFill>
                  <a:schemeClr val="hlink"/>
                </a:solidFill>
                <a:hlinkClick r:id="rId3"/>
              </a:rPr>
              <a:t>Oracle ERP Cloud</a:t>
            </a:r>
            <a:r>
              <a:rPr lang="en-US" b="1"/>
              <a:t> </a:t>
            </a:r>
            <a:r>
              <a:rPr lang="en-US"/>
              <a:t>on The Landing</a:t>
            </a: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Click </a:t>
            </a:r>
            <a:r>
              <a:rPr lang="en-US" b="1"/>
              <a:t>Company Single Sign-on</a:t>
            </a:r>
            <a:endParaRPr b="1"/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Click the </a:t>
            </a:r>
            <a:r>
              <a:rPr lang="en-US" b="1"/>
              <a:t>Home</a:t>
            </a:r>
            <a:r>
              <a:rPr lang="en-US"/>
              <a:t> icon in the upper-right menu</a:t>
            </a: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Click the </a:t>
            </a:r>
            <a:r>
              <a:rPr lang="en-US" b="1"/>
              <a:t>Benefits</a:t>
            </a:r>
            <a:r>
              <a:rPr lang="en-US"/>
              <a:t> tile</a:t>
            </a:r>
            <a:endParaRPr/>
          </a:p>
        </p:txBody>
      </p:sp>
      <p:sp>
        <p:nvSpPr>
          <p:cNvPr id="72" name="Google Shape;72;p2"/>
          <p:cNvSpPr txBox="1">
            <a:spLocks noGrp="1"/>
          </p:cNvSpPr>
          <p:nvPr>
            <p:ph type="sldNum" idx="12"/>
          </p:nvPr>
        </p:nvSpPr>
        <p:spPr>
          <a:xfrm>
            <a:off x="8229600" y="6553200"/>
            <a:ext cx="6858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73" name="Google Shape;7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9100" y="3752425"/>
            <a:ext cx="1757850" cy="20705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4" name="Google Shape;74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38550" y="3010100"/>
            <a:ext cx="5276851" cy="345587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"/>
          <p:cNvSpPr/>
          <p:nvPr/>
        </p:nvSpPr>
        <p:spPr>
          <a:xfrm>
            <a:off x="3033288" y="4493950"/>
            <a:ext cx="837900" cy="269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2637a8352_0_31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7848600" cy="639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Adding Your Beneficiaries &amp; Emergency Contacts</a:t>
            </a:r>
            <a:endParaRPr sz="2400"/>
          </a:p>
        </p:txBody>
      </p:sp>
      <p:sp>
        <p:nvSpPr>
          <p:cNvPr id="82" name="Google Shape;82;g102637a8352_0_31"/>
          <p:cNvSpPr txBox="1">
            <a:spLocks noGrp="1"/>
          </p:cNvSpPr>
          <p:nvPr>
            <p:ph type="body" idx="1"/>
          </p:nvPr>
        </p:nvSpPr>
        <p:spPr>
          <a:xfrm>
            <a:off x="533400" y="1371601"/>
            <a:ext cx="7772400" cy="419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Click on </a:t>
            </a:r>
            <a:r>
              <a:rPr lang="en-US" sz="2000" b="1"/>
              <a:t>Before You Enroll</a:t>
            </a:r>
            <a:endParaRPr sz="2000"/>
          </a:p>
        </p:txBody>
      </p:sp>
      <p:sp>
        <p:nvSpPr>
          <p:cNvPr id="83" name="Google Shape;83;g102637a8352_0_31"/>
          <p:cNvSpPr txBox="1">
            <a:spLocks noGrp="1"/>
          </p:cNvSpPr>
          <p:nvPr>
            <p:ph type="sldNum" idx="12"/>
          </p:nvPr>
        </p:nvSpPr>
        <p:spPr>
          <a:xfrm>
            <a:off x="8229600" y="6553200"/>
            <a:ext cx="685800" cy="152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84" name="Google Shape;84;g102637a8352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2875" y="2000727"/>
            <a:ext cx="7198251" cy="390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102637a8352_0_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4950" y="3266975"/>
            <a:ext cx="1441450" cy="21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102637a8352_0_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51513" y="2494275"/>
            <a:ext cx="728324" cy="698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"/>
          <p:cNvSpPr txBox="1">
            <a:spLocks noGrp="1"/>
          </p:cNvSpPr>
          <p:nvPr>
            <p:ph type="body" idx="1"/>
          </p:nvPr>
        </p:nvSpPr>
        <p:spPr>
          <a:xfrm>
            <a:off x="209550" y="1371600"/>
            <a:ext cx="3009900" cy="43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If you are covering dependents on your benefits, they will already be listed here</a:t>
            </a:r>
            <a:endParaRPr sz="1400"/>
          </a:p>
          <a:p>
            <a:pPr marL="68580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</a:pPr>
            <a:r>
              <a:rPr lang="en-US" sz="1400"/>
              <a:t>If those listed are who you want to designate as your beneficiary(ies), skip to page 7</a:t>
            </a:r>
            <a:endParaRPr sz="1400"/>
          </a:p>
          <a:p>
            <a:pPr marL="342900" lvl="0" indent="-431800" algn="l" rtl="0">
              <a:spcBef>
                <a:spcPts val="180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To edit an existing contact, click their name</a:t>
            </a:r>
            <a:endParaRPr sz="1400"/>
          </a:p>
          <a:p>
            <a:pPr marL="685800" lvl="1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–"/>
            </a:pPr>
            <a:r>
              <a:rPr lang="en-US" sz="1400"/>
              <a:t>For example, if you want to make someone your </a:t>
            </a:r>
            <a:r>
              <a:rPr lang="en-US" sz="1400" b="1">
                <a:solidFill>
                  <a:schemeClr val="accent4"/>
                </a:solidFill>
              </a:rPr>
              <a:t>Emergency Contact</a:t>
            </a:r>
            <a:endParaRPr sz="1400"/>
          </a:p>
          <a:p>
            <a:pPr marL="342900" lvl="0" indent="-431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Click </a:t>
            </a:r>
            <a:r>
              <a:rPr lang="en-US" sz="1400" b="1"/>
              <a:t>+ Add </a:t>
            </a:r>
            <a:r>
              <a:rPr lang="en-US" sz="1400"/>
              <a:t>to add a new person or organization (such as a trust or charity) </a:t>
            </a:r>
            <a:endParaRPr sz="1400"/>
          </a:p>
        </p:txBody>
      </p:sp>
      <p:sp>
        <p:nvSpPr>
          <p:cNvPr id="92" name="Google Shape;92;p5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7848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Font typeface="Arial"/>
              <a:buNone/>
            </a:pPr>
            <a:r>
              <a:rPr lang="en-US" sz="2500"/>
              <a:t>Adding Your Beneficiaries &amp; Emergency Contacts</a:t>
            </a:r>
            <a:endParaRPr sz="2400"/>
          </a:p>
        </p:txBody>
      </p:sp>
      <p:sp>
        <p:nvSpPr>
          <p:cNvPr id="93" name="Google Shape;93;p5"/>
          <p:cNvSpPr txBox="1">
            <a:spLocks noGrp="1"/>
          </p:cNvSpPr>
          <p:nvPr>
            <p:ph type="sldNum" idx="12"/>
          </p:nvPr>
        </p:nvSpPr>
        <p:spPr>
          <a:xfrm>
            <a:off x="8229600" y="6553200"/>
            <a:ext cx="6858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94" name="Google Shape;9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9950" y="2019748"/>
            <a:ext cx="5581649" cy="2406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09950" y="4388377"/>
            <a:ext cx="5581649" cy="1288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53094" y="1422275"/>
            <a:ext cx="5538503" cy="48834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5"/>
          <p:cNvSpPr/>
          <p:nvPr/>
        </p:nvSpPr>
        <p:spPr>
          <a:xfrm>
            <a:off x="8192858" y="2126919"/>
            <a:ext cx="669900" cy="313200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"/>
          <p:cNvSpPr/>
          <p:nvPr/>
        </p:nvSpPr>
        <p:spPr>
          <a:xfrm>
            <a:off x="8192858" y="4573739"/>
            <a:ext cx="669900" cy="313200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7848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Font typeface="Arial"/>
              <a:buNone/>
            </a:pPr>
            <a:r>
              <a:rPr lang="en-US" sz="2500"/>
              <a:t>Adding Your Beneficiaries &amp; Emergency Contacts</a:t>
            </a:r>
            <a:endParaRPr sz="2400"/>
          </a:p>
        </p:txBody>
      </p:sp>
      <p:sp>
        <p:nvSpPr>
          <p:cNvPr id="104" name="Google Shape;104;p4"/>
          <p:cNvSpPr txBox="1">
            <a:spLocks noGrp="1"/>
          </p:cNvSpPr>
          <p:nvPr>
            <p:ph type="body" idx="1"/>
          </p:nvPr>
        </p:nvSpPr>
        <p:spPr>
          <a:xfrm>
            <a:off x="389925" y="1282300"/>
            <a:ext cx="2949300" cy="48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0480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</a:pPr>
            <a:r>
              <a:rPr lang="en-US" sz="1200"/>
              <a:t>Enter all required information for each contact. </a:t>
            </a:r>
            <a:r>
              <a:rPr lang="en-US" sz="1100"/>
              <a:t>All items marked with an asterisk (*) are required.</a:t>
            </a:r>
            <a:endParaRPr sz="1200"/>
          </a:p>
          <a:p>
            <a:pPr marL="342900" lvl="0" indent="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b="1"/>
              <a:t>Important:</a:t>
            </a:r>
            <a:endParaRPr sz="1200" b="1"/>
          </a:p>
          <a:p>
            <a:pPr marL="628650" lvl="1" indent="-231775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100"/>
              <a:buChar char="–"/>
            </a:pPr>
            <a:r>
              <a:rPr lang="en-US" sz="1100"/>
              <a:t>Anyone can be your beneficiary or emergency contact. </a:t>
            </a:r>
            <a:endParaRPr sz="1100"/>
          </a:p>
          <a:p>
            <a:pPr marL="628650" lvl="1" indent="-231775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100"/>
              <a:buChar char="–"/>
            </a:pPr>
            <a:r>
              <a:rPr lang="en-US" sz="1100"/>
              <a:t>Select the </a:t>
            </a:r>
            <a:r>
              <a:rPr lang="en-US" sz="1100" b="1">
                <a:solidFill>
                  <a:schemeClr val="accent4"/>
                </a:solidFill>
              </a:rPr>
              <a:t>Emergency Contact</a:t>
            </a:r>
            <a:r>
              <a:rPr lang="en-US" sz="1100"/>
              <a:t> box, when appropriate.</a:t>
            </a:r>
            <a:endParaRPr sz="1100"/>
          </a:p>
          <a:p>
            <a:pPr marL="628650" lvl="1" indent="-231775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100"/>
              <a:buChar char="–"/>
            </a:pPr>
            <a:r>
              <a:rPr lang="en-US" sz="1100"/>
              <a:t>Date of birth, gender, and National Identifier (e.g., SSN) are required for benefit-eligible relationships (i.e. spouse, child, LDA).</a:t>
            </a:r>
            <a:endParaRPr sz="1100"/>
          </a:p>
          <a:p>
            <a:pPr marL="628650" lvl="1" indent="-231775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100"/>
              <a:buChar char="–"/>
            </a:pPr>
            <a:r>
              <a:rPr lang="en-US" sz="1100"/>
              <a:t>Use both the </a:t>
            </a:r>
            <a:r>
              <a:rPr lang="en-US" sz="1100" b="1"/>
              <a:t>area code </a:t>
            </a:r>
            <a:r>
              <a:rPr lang="en-US" sz="1100"/>
              <a:t>and </a:t>
            </a:r>
            <a:r>
              <a:rPr lang="en-US" sz="1100" b="1"/>
              <a:t>number</a:t>
            </a:r>
            <a:r>
              <a:rPr lang="en-US" sz="1100"/>
              <a:t> fields to enter a 10-digit phone number.</a:t>
            </a:r>
            <a:endParaRPr sz="1100"/>
          </a:p>
          <a:p>
            <a:pPr marL="628650" lvl="1" indent="-231775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100"/>
              <a:buChar char="–"/>
            </a:pPr>
            <a:r>
              <a:rPr lang="en-US" sz="1100" b="1"/>
              <a:t>Relationship start date</a:t>
            </a:r>
            <a:r>
              <a:rPr lang="en-US" sz="1100"/>
              <a:t> must be a date in the past (e.g., marriage date, birth date, etc.)</a:t>
            </a:r>
            <a:endParaRPr sz="1100"/>
          </a:p>
          <a:p>
            <a:pPr marL="628650" lvl="1" indent="-231775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100"/>
              <a:buChar char="–"/>
            </a:pPr>
            <a:r>
              <a:rPr lang="en-US" sz="1100" b="1"/>
              <a:t>Address</a:t>
            </a:r>
            <a:r>
              <a:rPr lang="en-US" sz="1100"/>
              <a:t> must be typed and drop-down boxes used. Do </a:t>
            </a:r>
            <a:r>
              <a:rPr lang="en-US" sz="1100" u="sng"/>
              <a:t>not</a:t>
            </a:r>
            <a:r>
              <a:rPr lang="en-US" sz="1100"/>
              <a:t> select a pre-fill option or you may need to cancel and start over.</a:t>
            </a:r>
            <a:endParaRPr sz="1100"/>
          </a:p>
          <a:p>
            <a:pPr marL="342900" lvl="0" indent="-30480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</a:pPr>
            <a:r>
              <a:rPr lang="en-US" sz="1200"/>
              <a:t>When done, click </a:t>
            </a:r>
            <a:r>
              <a:rPr lang="en-US" sz="1200" b="1"/>
              <a:t>Submit</a:t>
            </a:r>
            <a:r>
              <a:rPr lang="en-US" sz="1200"/>
              <a:t> at the top of the page.</a:t>
            </a:r>
            <a:endParaRPr sz="1200"/>
          </a:p>
        </p:txBody>
      </p:sp>
      <p:sp>
        <p:nvSpPr>
          <p:cNvPr id="105" name="Google Shape;105;p4"/>
          <p:cNvSpPr txBox="1">
            <a:spLocks noGrp="1"/>
          </p:cNvSpPr>
          <p:nvPr>
            <p:ph type="sldNum" idx="12"/>
          </p:nvPr>
        </p:nvSpPr>
        <p:spPr>
          <a:xfrm>
            <a:off x="8229600" y="6553200"/>
            <a:ext cx="6858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106" name="Google Shape;10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5385" y="1371600"/>
            <a:ext cx="5043815" cy="462274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7" name="Google Shape;10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5385" y="2861179"/>
            <a:ext cx="5043816" cy="346342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108" name="Google Shape;108;p4"/>
          <p:cNvCxnSpPr/>
          <p:nvPr/>
        </p:nvCxnSpPr>
        <p:spPr>
          <a:xfrm>
            <a:off x="5410200" y="6172200"/>
            <a:ext cx="1295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rotWithShape="0">
              <a:srgbClr val="000000">
                <a:alpha val="34509"/>
              </a:srgbClr>
            </a:outerShdw>
          </a:effectLst>
        </p:spPr>
      </p:cxnSp>
      <p:pic>
        <p:nvPicPr>
          <p:cNvPr id="109" name="Google Shape;10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09611" y="2246502"/>
            <a:ext cx="5215352" cy="46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/>
          <p:cNvSpPr/>
          <p:nvPr/>
        </p:nvSpPr>
        <p:spPr>
          <a:xfrm>
            <a:off x="5994100" y="1794250"/>
            <a:ext cx="505200" cy="639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4"/>
          <p:cNvSpPr/>
          <p:nvPr/>
        </p:nvSpPr>
        <p:spPr>
          <a:xfrm>
            <a:off x="7505125" y="2303875"/>
            <a:ext cx="685800" cy="249900"/>
          </a:xfrm>
          <a:prstGeom prst="rect">
            <a:avLst/>
          </a:prstGeom>
          <a:noFill/>
          <a:ln w="28575" cap="flat" cmpd="sng">
            <a:solidFill>
              <a:srgbClr val="78C3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d278d2fa61_0_33"/>
          <p:cNvSpPr txBox="1">
            <a:spLocks noGrp="1"/>
          </p:cNvSpPr>
          <p:nvPr>
            <p:ph type="body" idx="1"/>
          </p:nvPr>
        </p:nvSpPr>
        <p:spPr>
          <a:xfrm>
            <a:off x="533400" y="1447800"/>
            <a:ext cx="25827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Once you have verified and/or added all your contacts, click </a:t>
            </a:r>
            <a:r>
              <a:rPr lang="en-US" b="1"/>
              <a:t>Continue</a:t>
            </a:r>
            <a:r>
              <a:rPr lang="en-US"/>
              <a:t>.</a:t>
            </a:r>
            <a:endParaRPr/>
          </a:p>
        </p:txBody>
      </p:sp>
      <p:sp>
        <p:nvSpPr>
          <p:cNvPr id="117" name="Google Shape;117;gd278d2fa61_0_33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78486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Font typeface="Arial"/>
              <a:buNone/>
            </a:pPr>
            <a:r>
              <a:rPr lang="en-US" sz="2500"/>
              <a:t>Adding Your Beneficiaries &amp; Emergency Contacts</a:t>
            </a:r>
            <a:endParaRPr sz="2500"/>
          </a:p>
        </p:txBody>
      </p:sp>
      <p:sp>
        <p:nvSpPr>
          <p:cNvPr id="118" name="Google Shape;118;gd278d2fa61_0_33"/>
          <p:cNvSpPr txBox="1">
            <a:spLocks noGrp="1"/>
          </p:cNvSpPr>
          <p:nvPr>
            <p:ph type="sldNum" idx="12"/>
          </p:nvPr>
        </p:nvSpPr>
        <p:spPr>
          <a:xfrm>
            <a:off x="8229600" y="6553200"/>
            <a:ext cx="6858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19" name="Google Shape;119;gd278d2fa61_0_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6600" y="2030670"/>
            <a:ext cx="5714999" cy="2450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d278d2fa61_0_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76600" y="4442600"/>
            <a:ext cx="5715000" cy="1312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d278d2fa61_0_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20775" y="1422275"/>
            <a:ext cx="5670824" cy="497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d278d2fa61_0_33"/>
          <p:cNvSpPr/>
          <p:nvPr/>
        </p:nvSpPr>
        <p:spPr>
          <a:xfrm>
            <a:off x="7402925" y="1494000"/>
            <a:ext cx="846900" cy="31890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"/>
          <p:cNvSpPr txBox="1">
            <a:spLocks noGrp="1"/>
          </p:cNvSpPr>
          <p:nvPr>
            <p:ph type="body" idx="1"/>
          </p:nvPr>
        </p:nvSpPr>
        <p:spPr>
          <a:xfrm>
            <a:off x="533400" y="1371600"/>
            <a:ext cx="83991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Now that your beneficiaries have been added…</a:t>
            </a:r>
            <a:endParaRPr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Click the </a:t>
            </a:r>
            <a:r>
              <a:rPr lang="en-US" b="1"/>
              <a:t>Home</a:t>
            </a:r>
            <a:r>
              <a:rPr lang="en-US"/>
              <a:t> icon in the upper-right menu</a:t>
            </a:r>
            <a:endParaRPr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Click the </a:t>
            </a:r>
            <a:r>
              <a:rPr lang="en-US" b="1"/>
              <a:t>Benefits</a:t>
            </a:r>
            <a:r>
              <a:rPr lang="en-US"/>
              <a:t> tile</a:t>
            </a:r>
            <a:endParaRPr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Click on </a:t>
            </a:r>
            <a:r>
              <a:rPr lang="en-US" b="1"/>
              <a:t>Change Beneficiaries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128" name="Google Shape;128;p3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7848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/>
              <a:t>Updating Your Beneficiaries</a:t>
            </a:r>
            <a:endParaRPr sz="2400"/>
          </a:p>
        </p:txBody>
      </p:sp>
      <p:sp>
        <p:nvSpPr>
          <p:cNvPr id="129" name="Google Shape;129;p3"/>
          <p:cNvSpPr txBox="1">
            <a:spLocks noGrp="1"/>
          </p:cNvSpPr>
          <p:nvPr>
            <p:ph type="sldNum" idx="12"/>
          </p:nvPr>
        </p:nvSpPr>
        <p:spPr>
          <a:xfrm>
            <a:off x="8229600" y="6553200"/>
            <a:ext cx="6858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30" name="Google Shape;13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8812" y="3025662"/>
            <a:ext cx="6388173" cy="323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3438" y="4076700"/>
            <a:ext cx="1216999" cy="19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39212" y="3429000"/>
            <a:ext cx="625474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26975" y="1793875"/>
            <a:ext cx="1466850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86688" y="2528769"/>
            <a:ext cx="1057275" cy="10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"/>
          <p:cNvSpPr/>
          <p:nvPr/>
        </p:nvSpPr>
        <p:spPr>
          <a:xfrm rot="8800099">
            <a:off x="7744249" y="4038641"/>
            <a:ext cx="838057" cy="26967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02637a8352_0_0"/>
          <p:cNvSpPr txBox="1">
            <a:spLocks noGrp="1"/>
          </p:cNvSpPr>
          <p:nvPr>
            <p:ph type="body" idx="1"/>
          </p:nvPr>
        </p:nvSpPr>
        <p:spPr>
          <a:xfrm>
            <a:off x="533400" y="1371601"/>
            <a:ext cx="7772400" cy="419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sz="2000"/>
              <a:t>For each of your Life &amp; Accident plans, click the grey </a:t>
            </a:r>
            <a:r>
              <a:rPr lang="en-US" sz="2000" b="1"/>
              <a:t>edit</a:t>
            </a:r>
            <a:r>
              <a:rPr lang="en-US" sz="2000"/>
              <a:t> pencil to open the record for that plan.</a:t>
            </a:r>
            <a:endParaRPr/>
          </a:p>
        </p:txBody>
      </p:sp>
      <p:sp>
        <p:nvSpPr>
          <p:cNvPr id="142" name="Google Shape;142;g102637a8352_0_0"/>
          <p:cNvSpPr txBox="1"/>
          <p:nvPr/>
        </p:nvSpPr>
        <p:spPr>
          <a:xfrm>
            <a:off x="6705600" y="4263025"/>
            <a:ext cx="2343300" cy="2111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accent2"/>
                </a:solidFill>
              </a:rPr>
              <a:t>NOTE: </a:t>
            </a:r>
            <a:r>
              <a:rPr lang="en-US" sz="900"/>
              <a:t>If you see a blank page, like this:</a:t>
            </a:r>
            <a:endParaRPr sz="9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/>
              <a:t>It means you have an enrollment opportunity open (like a new hire or qualifying life event).  </a:t>
            </a:r>
            <a:r>
              <a:rPr lang="en-US" sz="900" u="sng">
                <a:solidFill>
                  <a:schemeClr val="hlink"/>
                </a:solidFill>
                <a:hlinkClick r:id="rId3"/>
              </a:rPr>
              <a:t>Use these instructions</a:t>
            </a:r>
            <a:r>
              <a:rPr lang="en-US" sz="900"/>
              <a:t> instead to enroll and update your beneficiaries through that process.</a:t>
            </a:r>
            <a:endParaRPr sz="900"/>
          </a:p>
        </p:txBody>
      </p:sp>
      <p:sp>
        <p:nvSpPr>
          <p:cNvPr id="143" name="Google Shape;143;g102637a8352_0_0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7848600" cy="639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/>
              <a:t>Updating Your Beneficiaries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44" name="Google Shape;144;g102637a8352_0_0"/>
          <p:cNvSpPr txBox="1">
            <a:spLocks noGrp="1"/>
          </p:cNvSpPr>
          <p:nvPr>
            <p:ph type="sldNum" idx="12"/>
          </p:nvPr>
        </p:nvSpPr>
        <p:spPr>
          <a:xfrm>
            <a:off x="8229600" y="6553200"/>
            <a:ext cx="685800" cy="152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45" name="Google Shape;145;g102637a8352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2950" y="4578950"/>
            <a:ext cx="2128600" cy="85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102637a8352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1493" y="2183125"/>
            <a:ext cx="5616081" cy="419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"/>
          <p:cNvSpPr txBox="1">
            <a:spLocks noGrp="1"/>
          </p:cNvSpPr>
          <p:nvPr>
            <p:ph type="body" idx="1"/>
          </p:nvPr>
        </p:nvSpPr>
        <p:spPr>
          <a:xfrm>
            <a:off x="533400" y="1371600"/>
            <a:ext cx="77628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Select your </a:t>
            </a:r>
            <a:r>
              <a:rPr lang="en-US" sz="1600" b="1"/>
              <a:t>Primary</a:t>
            </a:r>
            <a:r>
              <a:rPr lang="en-US" sz="1600"/>
              <a:t> and </a:t>
            </a:r>
            <a:r>
              <a:rPr lang="en-US" sz="1600" b="1"/>
              <a:t>Contingent</a:t>
            </a:r>
            <a:r>
              <a:rPr lang="en-US" sz="1600"/>
              <a:t> beneficiaries.</a:t>
            </a:r>
            <a:endParaRPr sz="16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-US" sz="1400"/>
              <a:t>Your primary beneficiary is the person or entity who has the first claim to inherit your assets if you pass. A contingent beneficiary is basically just your back up beneficiary.</a:t>
            </a:r>
            <a:endParaRPr sz="1400"/>
          </a:p>
          <a:p>
            <a:pPr marL="3429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For each one, select the percentage of the proceeds you want each to receive. </a:t>
            </a:r>
            <a:endParaRPr sz="1600"/>
          </a:p>
          <a:p>
            <a:pPr marL="3429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The total for each must equal 100%. </a:t>
            </a:r>
            <a:endParaRPr sz="1600"/>
          </a:p>
          <a:p>
            <a:pPr marL="3429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When you’re done, click </a:t>
            </a:r>
            <a:r>
              <a:rPr lang="en-US" sz="1600" b="1"/>
              <a:t>Submit</a:t>
            </a:r>
            <a:r>
              <a:rPr lang="en-US" sz="1600"/>
              <a:t>.</a:t>
            </a:r>
            <a:endParaRPr sz="1600"/>
          </a:p>
        </p:txBody>
      </p:sp>
      <p:sp>
        <p:nvSpPr>
          <p:cNvPr id="152" name="Google Shape;152;p8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7848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/>
              <a:t>Updating Your Beneficiaries</a:t>
            </a:r>
            <a:endParaRPr/>
          </a:p>
        </p:txBody>
      </p:sp>
      <p:sp>
        <p:nvSpPr>
          <p:cNvPr id="153" name="Google Shape;153;p8"/>
          <p:cNvSpPr txBox="1">
            <a:spLocks noGrp="1"/>
          </p:cNvSpPr>
          <p:nvPr>
            <p:ph type="sldNum" idx="12"/>
          </p:nvPr>
        </p:nvSpPr>
        <p:spPr>
          <a:xfrm>
            <a:off x="8229600" y="6553200"/>
            <a:ext cx="6858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154" name="Google Shape;15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8278" y="3113575"/>
            <a:ext cx="5931899" cy="325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8"/>
          <p:cNvSpPr/>
          <p:nvPr/>
        </p:nvSpPr>
        <p:spPr>
          <a:xfrm>
            <a:off x="2181900" y="5828200"/>
            <a:ext cx="411900" cy="210600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5400" y="3663375"/>
            <a:ext cx="1084375" cy="51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8"/>
          <p:cNvSpPr txBox="1"/>
          <p:nvPr/>
        </p:nvSpPr>
        <p:spPr>
          <a:xfrm>
            <a:off x="1212200" y="4425050"/>
            <a:ext cx="366000" cy="7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50,000.00</a:t>
            </a:r>
            <a:endParaRPr sz="5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CL">
  <a:themeElements>
    <a:clrScheme name="SCL">
      <a:dk1>
        <a:srgbClr val="0032A0"/>
      </a:dk1>
      <a:lt1>
        <a:srgbClr val="FFFFFF"/>
      </a:lt1>
      <a:dk2>
        <a:srgbClr val="000000"/>
      </a:dk2>
      <a:lt2>
        <a:srgbClr val="C3C5C8"/>
      </a:lt2>
      <a:accent1>
        <a:srgbClr val="368F3F"/>
      </a:accent1>
      <a:accent2>
        <a:srgbClr val="D8262E"/>
      </a:accent2>
      <a:accent3>
        <a:srgbClr val="0081C9"/>
      </a:accent3>
      <a:accent4>
        <a:srgbClr val="77BC1F"/>
      </a:accent4>
      <a:accent5>
        <a:srgbClr val="FFC600"/>
      </a:accent5>
      <a:accent6>
        <a:srgbClr val="773DBE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CL">
      <a:dk1>
        <a:srgbClr val="0032A0"/>
      </a:dk1>
      <a:lt1>
        <a:srgbClr val="FFFFFF"/>
      </a:lt1>
      <a:dk2>
        <a:srgbClr val="000000"/>
      </a:dk2>
      <a:lt2>
        <a:srgbClr val="C3C5C8"/>
      </a:lt2>
      <a:accent1>
        <a:srgbClr val="368F3F"/>
      </a:accent1>
      <a:accent2>
        <a:srgbClr val="D8262E"/>
      </a:accent2>
      <a:accent3>
        <a:srgbClr val="0081C9"/>
      </a:accent3>
      <a:accent4>
        <a:srgbClr val="77BC1F"/>
      </a:accent4>
      <a:accent5>
        <a:srgbClr val="FFC600"/>
      </a:accent5>
      <a:accent6>
        <a:srgbClr val="773DBE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642</Words>
  <Application>Microsoft Office PowerPoint</Application>
  <PresentationFormat>On-screen Show (4:3)</PresentationFormat>
  <Paragraphs>85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Trebuchet MS</vt:lpstr>
      <vt:lpstr>SCL</vt:lpstr>
      <vt:lpstr>Updating Your Beneficiary and Emergency Contact in Oracle Cloud ERP</vt:lpstr>
      <vt:lpstr>Adding Your Beneficiaries &amp; Emergency Contacts</vt:lpstr>
      <vt:lpstr>Adding Your Beneficiaries &amp; Emergency Contacts</vt:lpstr>
      <vt:lpstr>Adding Your Beneficiaries &amp; Emergency Contacts</vt:lpstr>
      <vt:lpstr>Adding Your Beneficiaries &amp; Emergency Contacts</vt:lpstr>
      <vt:lpstr>Adding Your Beneficiaries &amp; Emergency Contacts</vt:lpstr>
      <vt:lpstr>Updating Your Beneficiaries</vt:lpstr>
      <vt:lpstr>Updating Your Beneficiaries</vt:lpstr>
      <vt:lpstr>Updating Your Beneficiaries</vt:lpstr>
      <vt:lpstr>Updating Your Beneficiaries</vt:lpstr>
      <vt:lpstr>Earning Points Through Virgin Pulse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Updating Your Beneficiary and Emergency Contact in Oracle Cloud ERP</dc:title>
  <dc:creator>Angela Digmann</dc:creator>
  <cp:lastModifiedBy>Caitie Giauque</cp:lastModifiedBy>
  <cp:revision>1</cp:revision>
  <dcterms:created xsi:type="dcterms:W3CDTF">2014-10-15T19:42:35Z</dcterms:created>
  <dcterms:modified xsi:type="dcterms:W3CDTF">2023-08-10T21:17:50Z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0x0101008D179BF46C43264F9325049AFBCD28A9</vt:lpwstr>
  </property>
  <property fmtid="{D5CDD505-2E9C-101B-9397-08002B2CF9AE}" pid="3" name="_dlc_DocIdItemGuid">
    <vt:lpwstr>089cde79-b6b4-4f52-95b3-72711bf5605a</vt:lpwstr>
  </property>
</Properties>
</file>